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36" r:id="rId2"/>
    <p:sldId id="438" r:id="rId3"/>
    <p:sldId id="439" r:id="rId4"/>
    <p:sldId id="440" r:id="rId5"/>
    <p:sldId id="443" r:id="rId6"/>
    <p:sldId id="441" r:id="rId7"/>
    <p:sldId id="445" r:id="rId8"/>
    <p:sldId id="447" r:id="rId9"/>
    <p:sldId id="448" r:id="rId10"/>
    <p:sldId id="421" r:id="rId11"/>
    <p:sldId id="430" r:id="rId12"/>
    <p:sldId id="432" r:id="rId13"/>
    <p:sldId id="431" r:id="rId14"/>
    <p:sldId id="434" r:id="rId15"/>
    <p:sldId id="435" r:id="rId16"/>
    <p:sldId id="449" r:id="rId17"/>
    <p:sldId id="464" r:id="rId18"/>
    <p:sldId id="465" r:id="rId19"/>
    <p:sldId id="452" r:id="rId20"/>
    <p:sldId id="453" r:id="rId21"/>
    <p:sldId id="468" r:id="rId22"/>
    <p:sldId id="454" r:id="rId23"/>
    <p:sldId id="455" r:id="rId24"/>
    <p:sldId id="458" r:id="rId25"/>
    <p:sldId id="466" r:id="rId26"/>
    <p:sldId id="467" r:id="rId27"/>
    <p:sldId id="459" r:id="rId28"/>
    <p:sldId id="460" r:id="rId29"/>
    <p:sldId id="461" r:id="rId30"/>
    <p:sldId id="470" r:id="rId3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CCFF"/>
    <a:srgbClr val="FF0000"/>
    <a:srgbClr val="D60093"/>
    <a:srgbClr val="33CC33"/>
    <a:srgbClr val="FF9966"/>
    <a:srgbClr val="CC3399"/>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46" autoAdjust="0"/>
  </p:normalViewPr>
  <p:slideViewPr>
    <p:cSldViewPr>
      <p:cViewPr>
        <p:scale>
          <a:sx n="60" d="100"/>
          <a:sy n="60" d="100"/>
        </p:scale>
        <p:origin x="-1434"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4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089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090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090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E5E7C3D-93A2-42AB-A5BD-505207FF1C5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8CBE07E-144D-4D20-9BB9-E17037DBF84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5FD95-0844-42F6-9316-4522773A69E7}" type="slidenum">
              <a:rPr lang="en-GB"/>
              <a:pPr/>
              <a:t>25</a:t>
            </a:fld>
            <a:endParaRPr lang="en-GB"/>
          </a:p>
        </p:txBody>
      </p:sp>
      <p:sp>
        <p:nvSpPr>
          <p:cNvPr id="168962" name="Rectangle 2"/>
          <p:cNvSpPr>
            <a:spLocks noGrp="1" noRot="1" noChangeAspect="1" noChangeArrowheads="1" noTextEdit="1"/>
          </p:cNvSpPr>
          <p:nvPr>
            <p:ph type="sldImg"/>
          </p:nvPr>
        </p:nvSpPr>
        <p:spPr>
          <a:xfrm>
            <a:off x="917575" y="744538"/>
            <a:ext cx="4962525" cy="3722687"/>
          </a:xfrm>
          <a:ln/>
        </p:spPr>
      </p:sp>
      <p:sp>
        <p:nvSpPr>
          <p:cNvPr id="168963" name="Rectangle 3"/>
          <p:cNvSpPr>
            <a:spLocks noGrp="1" noChangeArrowheads="1"/>
          </p:cNvSpPr>
          <p:nvPr>
            <p:ph type="body" idx="1"/>
          </p:nvPr>
        </p:nvSpPr>
        <p:spPr/>
        <p:txBody>
          <a:bodyPr/>
          <a:lstStyle/>
          <a:p>
            <a:r>
              <a:rPr lang="en-GB"/>
              <a:t>PRINCIPLES OF ANAESTHETIC PROTOCOL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135111-ACF4-46DE-B0B9-5B8A82F85370}" type="slidenum">
              <a:rPr lang="en-GB"/>
              <a:pPr/>
              <a:t>26</a:t>
            </a:fld>
            <a:endParaRPr lang="en-GB"/>
          </a:p>
        </p:txBody>
      </p:sp>
      <p:sp>
        <p:nvSpPr>
          <p:cNvPr id="169986" name="Rectangle 2"/>
          <p:cNvSpPr>
            <a:spLocks noGrp="1" noRot="1" noChangeAspect="1" noChangeArrowheads="1" noTextEdit="1"/>
          </p:cNvSpPr>
          <p:nvPr>
            <p:ph type="sldImg"/>
          </p:nvPr>
        </p:nvSpPr>
        <p:spPr>
          <a:xfrm>
            <a:off x="917575" y="744538"/>
            <a:ext cx="4962525" cy="3722687"/>
          </a:xfrm>
          <a:ln/>
        </p:spPr>
      </p:sp>
      <p:sp>
        <p:nvSpPr>
          <p:cNvPr id="169987" name="Rectangle 3"/>
          <p:cNvSpPr>
            <a:spLocks noGrp="1" noChangeArrowheads="1"/>
          </p:cNvSpPr>
          <p:nvPr>
            <p:ph type="body" idx="1"/>
          </p:nvPr>
        </p:nvSpPr>
        <p:spPr/>
        <p:txBody>
          <a:bodyPr/>
          <a:lstStyle/>
          <a:p>
            <a:r>
              <a:rPr lang="en-GB"/>
              <a:t>ASK AUDIENCE TO LIST KEY COMPONENTS OF PROTOCOL, SUMMARY OF KEY POINTS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5602D7-A8C3-4552-B233-3A3ADC02A7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EF5902-1BA3-45DE-BC24-3A4F95C641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0F91FE-6335-4F6E-89CC-FFF90534726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776384-6FC3-4894-A965-3AB7B88943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886371-C72E-46D6-91AF-74215F333E5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1E6E40-F8AA-4DD4-9242-D93EABBB53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1FBC30D-BA3C-4A30-B664-D0F9A040FD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8BC11E-DD30-449B-9F03-5D789C4C9B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0F76E6-D76A-4C6B-97F8-AEA1A6CC62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29BFA2-BC51-471D-B6DF-2BC97A6248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7AEFDB-167C-4F3C-B9FB-5534E5D9D9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3A5483B-F4FE-4D3B-8E05-D1FE848A6F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571500" y="1143000"/>
            <a:ext cx="8001000" cy="1143000"/>
          </a:xfrm>
        </p:spPr>
        <p:txBody>
          <a:bodyPr/>
          <a:lstStyle/>
          <a:p>
            <a:pPr eaLnBrk="1" hangingPunct="1"/>
            <a:endParaRPr lang="en-GB" sz="2800" b="1" smtClean="0"/>
          </a:p>
          <a:p>
            <a:pPr eaLnBrk="1" hangingPunct="1"/>
            <a:endParaRPr lang="en-GB" sz="4000" b="1" smtClean="0"/>
          </a:p>
          <a:p>
            <a:pPr eaLnBrk="1" hangingPunct="1"/>
            <a:r>
              <a:rPr lang="en-GB" sz="4000" b="1" i="1" smtClean="0">
                <a:solidFill>
                  <a:srgbClr val="FF6600"/>
                </a:solidFill>
              </a:rPr>
              <a:t>Transforming your </a:t>
            </a:r>
          </a:p>
          <a:p>
            <a:pPr eaLnBrk="1" hangingPunct="1"/>
            <a:r>
              <a:rPr lang="en-GB" sz="4000" b="1" i="1" smtClean="0">
                <a:solidFill>
                  <a:srgbClr val="FF6600"/>
                </a:solidFill>
              </a:rPr>
              <a:t>Day Surgery Services Kit: </a:t>
            </a:r>
          </a:p>
          <a:p>
            <a:pPr eaLnBrk="1" hangingPunct="1"/>
            <a:r>
              <a:rPr lang="en-GB" sz="4000" b="1" i="1" smtClean="0">
                <a:solidFill>
                  <a:srgbClr val="FF6600"/>
                </a:solidFill>
              </a:rPr>
              <a:t>focus on cholecystectomy </a:t>
            </a:r>
          </a:p>
          <a:p>
            <a:pPr eaLnBrk="1" hangingPunct="1"/>
            <a:endParaRPr lang="en-GB" sz="2800" b="1" i="1" smtClean="0">
              <a:solidFill>
                <a:srgbClr val="FF6600"/>
              </a:solidFill>
            </a:endParaRPr>
          </a:p>
          <a:p>
            <a:pPr eaLnBrk="1" hangingPunct="1"/>
            <a:endParaRPr lang="en-GB" sz="2800" b="1" i="1" smtClean="0">
              <a:solidFill>
                <a:srgbClr val="FF6600"/>
              </a:solidFill>
            </a:endParaRPr>
          </a:p>
        </p:txBody>
      </p:sp>
      <p:pic>
        <p:nvPicPr>
          <p:cNvPr id="3075" name="Picture 5"/>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3076" name="AutoShape 6"/>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3077" name="AutoShape 7"/>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3078" name="AutoShape 8"/>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3079" name="AutoShape 9"/>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3080" name="AutoShape 10"/>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16387" name="AutoShape 3"/>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16388" name="AutoShape 4"/>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16389" name="AutoShape 5"/>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16390" name="AutoShape 6"/>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16391" name="AutoShape 7"/>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
        <p:nvSpPr>
          <p:cNvPr id="16392" name="Rectangle 9"/>
          <p:cNvSpPr>
            <a:spLocks noGrp="1" noChangeArrowheads="1"/>
          </p:cNvSpPr>
          <p:nvPr>
            <p:ph type="title"/>
          </p:nvPr>
        </p:nvSpPr>
        <p:spPr>
          <a:xfrm>
            <a:off x="0" y="260350"/>
            <a:ext cx="8229600" cy="1143000"/>
          </a:xfrm>
        </p:spPr>
        <p:txBody>
          <a:bodyPr/>
          <a:lstStyle/>
          <a:p>
            <a:pPr algn="l" eaLnBrk="1" hangingPunct="1"/>
            <a:r>
              <a:rPr lang="en-GB" sz="3600" b="1" smtClean="0">
                <a:solidFill>
                  <a:schemeClr val="accent2"/>
                </a:solidFill>
              </a:rPr>
              <a:t>What’s included in the Kit </a:t>
            </a:r>
            <a:r>
              <a:rPr lang="en-GB" sz="4000" smtClean="0">
                <a:solidFill>
                  <a:schemeClr val="accent2"/>
                </a:solidFill>
              </a:rPr>
              <a:t>  </a:t>
            </a:r>
            <a:endParaRPr lang="en-US" sz="4000" smtClean="0">
              <a:solidFill>
                <a:schemeClr val="accent2"/>
              </a:solidFill>
            </a:endParaRPr>
          </a:p>
        </p:txBody>
      </p:sp>
      <p:sp>
        <p:nvSpPr>
          <p:cNvPr id="16393" name="Rectangle 10"/>
          <p:cNvSpPr>
            <a:spLocks noGrp="1" noChangeArrowheads="1"/>
          </p:cNvSpPr>
          <p:nvPr>
            <p:ph type="body" idx="1"/>
          </p:nvPr>
        </p:nvSpPr>
        <p:spPr>
          <a:xfrm>
            <a:off x="285750" y="1214438"/>
            <a:ext cx="2746375" cy="514350"/>
          </a:xfrm>
          <a:solidFill>
            <a:srgbClr val="92D050"/>
          </a:solidFill>
        </p:spPr>
        <p:txBody>
          <a:bodyPr/>
          <a:lstStyle/>
          <a:p>
            <a:pPr eaLnBrk="1" hangingPunct="1">
              <a:lnSpc>
                <a:spcPct val="90000"/>
              </a:lnSpc>
              <a:buFontTx/>
              <a:buNone/>
            </a:pPr>
            <a:r>
              <a:rPr lang="en-GB" b="1" smtClean="0"/>
              <a:t>Culture Pack </a:t>
            </a:r>
            <a:endParaRPr lang="en-GB" smtClean="0"/>
          </a:p>
          <a:p>
            <a:pPr eaLnBrk="1" hangingPunct="1">
              <a:lnSpc>
                <a:spcPct val="90000"/>
              </a:lnSpc>
            </a:pPr>
            <a:endParaRPr lang="en-GB" smtClean="0"/>
          </a:p>
          <a:p>
            <a:pPr eaLnBrk="1" hangingPunct="1">
              <a:lnSpc>
                <a:spcPct val="90000"/>
              </a:lnSpc>
              <a:buFontTx/>
              <a:buNone/>
            </a:pPr>
            <a:endParaRPr lang="en-GB" smtClean="0"/>
          </a:p>
          <a:p>
            <a:pPr eaLnBrk="1" hangingPunct="1">
              <a:lnSpc>
                <a:spcPct val="90000"/>
              </a:lnSpc>
              <a:buFontTx/>
              <a:buNone/>
            </a:pPr>
            <a:endParaRPr lang="en-US" smtClean="0"/>
          </a:p>
        </p:txBody>
      </p:sp>
      <p:sp>
        <p:nvSpPr>
          <p:cNvPr id="16394" name="Rectangle 11"/>
          <p:cNvSpPr>
            <a:spLocks noChangeArrowheads="1"/>
          </p:cNvSpPr>
          <p:nvPr/>
        </p:nvSpPr>
        <p:spPr bwMode="auto">
          <a:xfrm>
            <a:off x="179388" y="1268413"/>
            <a:ext cx="8662987" cy="3455987"/>
          </a:xfrm>
          <a:prstGeom prst="rect">
            <a:avLst/>
          </a:prstGeom>
          <a:noFill/>
          <a:ln w="9525">
            <a:noFill/>
            <a:miter lim="800000"/>
            <a:headEnd/>
            <a:tailEnd/>
          </a:ln>
        </p:spPr>
        <p:txBody>
          <a:bodyPr/>
          <a:lstStyle/>
          <a:p>
            <a:pPr marL="342900" indent="-342900">
              <a:lnSpc>
                <a:spcPct val="90000"/>
              </a:lnSpc>
              <a:spcBef>
                <a:spcPct val="20000"/>
              </a:spcBef>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pPr>
            <a:endParaRPr lang="en-GB" sz="2000"/>
          </a:p>
          <a:p>
            <a:pPr marL="342900" indent="-342900">
              <a:lnSpc>
                <a:spcPct val="90000"/>
              </a:lnSpc>
              <a:spcBef>
                <a:spcPct val="20000"/>
              </a:spcBef>
            </a:pPr>
            <a:endParaRPr lang="en-US" sz="2000"/>
          </a:p>
        </p:txBody>
      </p:sp>
      <p:pic>
        <p:nvPicPr>
          <p:cNvPr id="16395" name="Picture 2"/>
          <p:cNvPicPr>
            <a:picLocks noChangeAspect="1" noChangeArrowheads="1"/>
          </p:cNvPicPr>
          <p:nvPr/>
        </p:nvPicPr>
        <p:blipFill>
          <a:blip r:embed="rId3" cstate="print"/>
          <a:srcRect/>
          <a:stretch>
            <a:fillRect/>
          </a:stretch>
        </p:blipFill>
        <p:spPr bwMode="auto">
          <a:xfrm>
            <a:off x="2857500" y="2286000"/>
            <a:ext cx="1857375" cy="2636838"/>
          </a:xfrm>
          <a:prstGeom prst="rect">
            <a:avLst/>
          </a:prstGeom>
          <a:noFill/>
          <a:ln w="9525">
            <a:solidFill>
              <a:schemeClr val="accent2"/>
            </a:solidFill>
            <a:miter lim="800000"/>
            <a:headEnd/>
            <a:tailEnd/>
          </a:ln>
        </p:spPr>
      </p:pic>
      <p:pic>
        <p:nvPicPr>
          <p:cNvPr id="16396" name="Picture 3"/>
          <p:cNvPicPr>
            <a:picLocks noChangeAspect="1" noChangeArrowheads="1"/>
          </p:cNvPicPr>
          <p:nvPr/>
        </p:nvPicPr>
        <p:blipFill>
          <a:blip r:embed="rId4" cstate="print"/>
          <a:srcRect/>
          <a:stretch>
            <a:fillRect/>
          </a:stretch>
        </p:blipFill>
        <p:spPr bwMode="auto">
          <a:xfrm>
            <a:off x="5715000" y="2357438"/>
            <a:ext cx="3143250" cy="2219325"/>
          </a:xfrm>
          <a:prstGeom prst="rect">
            <a:avLst/>
          </a:prstGeom>
          <a:noFill/>
          <a:ln w="9525">
            <a:solidFill>
              <a:schemeClr val="accent2"/>
            </a:solidFill>
            <a:miter lim="800000"/>
            <a:headEnd/>
            <a:tailEnd/>
          </a:ln>
        </p:spPr>
      </p:pic>
      <p:pic>
        <p:nvPicPr>
          <p:cNvPr id="16397" name="Picture 4"/>
          <p:cNvPicPr>
            <a:picLocks noChangeAspect="1" noChangeArrowheads="1"/>
          </p:cNvPicPr>
          <p:nvPr/>
        </p:nvPicPr>
        <p:blipFill>
          <a:blip r:embed="rId5" cstate="print"/>
          <a:srcRect l="11905" r="6462"/>
          <a:stretch>
            <a:fillRect/>
          </a:stretch>
        </p:blipFill>
        <p:spPr bwMode="auto">
          <a:xfrm>
            <a:off x="214313" y="2214563"/>
            <a:ext cx="1643062" cy="2660650"/>
          </a:xfrm>
          <a:prstGeom prst="rect">
            <a:avLst/>
          </a:prstGeom>
          <a:noFill/>
          <a:ln w="9525">
            <a:solidFill>
              <a:schemeClr val="accent2"/>
            </a:solidFill>
            <a:miter lim="800000"/>
            <a:headEnd/>
            <a:tailEnd/>
          </a:ln>
        </p:spPr>
      </p:pic>
      <p:sp>
        <p:nvSpPr>
          <p:cNvPr id="15" name="Rectangle 10"/>
          <p:cNvSpPr txBox="1">
            <a:spLocks noChangeArrowheads="1"/>
          </p:cNvSpPr>
          <p:nvPr/>
        </p:nvSpPr>
        <p:spPr bwMode="auto">
          <a:xfrm>
            <a:off x="142875" y="5286375"/>
            <a:ext cx="2071688" cy="514350"/>
          </a:xfrm>
          <a:prstGeom prst="rect">
            <a:avLst/>
          </a:prstGeom>
          <a:solidFill>
            <a:srgbClr val="92D050"/>
          </a:solidFill>
          <a:ln w="9525">
            <a:noFill/>
            <a:miter lim="800000"/>
            <a:headEnd/>
            <a:tailEnd/>
          </a:ln>
          <a:effectLst/>
        </p:spPr>
        <p:txBody>
          <a:bodyPr/>
          <a:lstStyle/>
          <a:p>
            <a:pPr marL="342900" indent="-342900" algn="ctr">
              <a:lnSpc>
                <a:spcPct val="90000"/>
              </a:lnSpc>
              <a:spcBef>
                <a:spcPct val="20000"/>
              </a:spcBef>
              <a:defRPr/>
            </a:pPr>
            <a:r>
              <a:rPr lang="en-GB" sz="2400" b="1" kern="0" dirty="0">
                <a:latin typeface="+mn-lt"/>
                <a:cs typeface="+mn-cs"/>
              </a:rPr>
              <a:t>Introduction</a:t>
            </a:r>
          </a:p>
          <a:p>
            <a:pPr marL="342900" indent="-342900">
              <a:lnSpc>
                <a:spcPct val="90000"/>
              </a:lnSpc>
              <a:spcBef>
                <a:spcPct val="20000"/>
              </a:spcBef>
              <a:defRPr/>
            </a:pPr>
            <a:endParaRPr lang="en-US" sz="3200" kern="0" dirty="0">
              <a:latin typeface="+mn-lt"/>
              <a:cs typeface="+mn-cs"/>
            </a:endParaRPr>
          </a:p>
        </p:txBody>
      </p:sp>
      <p:sp>
        <p:nvSpPr>
          <p:cNvPr id="16" name="Rectangle 10"/>
          <p:cNvSpPr txBox="1">
            <a:spLocks noChangeArrowheads="1"/>
          </p:cNvSpPr>
          <p:nvPr/>
        </p:nvSpPr>
        <p:spPr bwMode="auto">
          <a:xfrm>
            <a:off x="2786063" y="5286375"/>
            <a:ext cx="2071687" cy="514350"/>
          </a:xfrm>
          <a:prstGeom prst="rect">
            <a:avLst/>
          </a:prstGeom>
          <a:solidFill>
            <a:srgbClr val="92D050"/>
          </a:solidFill>
          <a:ln w="9525">
            <a:noFill/>
            <a:miter lim="800000"/>
            <a:headEnd/>
            <a:tailEnd/>
          </a:ln>
          <a:effectLst/>
        </p:spPr>
        <p:txBody>
          <a:bodyPr/>
          <a:lstStyle/>
          <a:p>
            <a:pPr marL="342900" indent="-342900" algn="ctr">
              <a:lnSpc>
                <a:spcPct val="90000"/>
              </a:lnSpc>
              <a:spcBef>
                <a:spcPct val="20000"/>
              </a:spcBef>
              <a:defRPr/>
            </a:pPr>
            <a:r>
              <a:rPr lang="en-GB" sz="2400" b="1" kern="0" dirty="0">
                <a:latin typeface="+mn-lt"/>
                <a:cs typeface="+mn-cs"/>
              </a:rPr>
              <a:t>Surveys</a:t>
            </a:r>
          </a:p>
          <a:p>
            <a:pPr marL="342900" indent="-342900">
              <a:lnSpc>
                <a:spcPct val="90000"/>
              </a:lnSpc>
              <a:spcBef>
                <a:spcPct val="20000"/>
              </a:spcBef>
              <a:buFontTx/>
              <a:buChar char="•"/>
              <a:defRPr/>
            </a:pPr>
            <a:endParaRPr lang="en-GB" sz="3200" kern="0" dirty="0">
              <a:latin typeface="+mn-lt"/>
              <a:cs typeface="+mn-cs"/>
            </a:endParaRPr>
          </a:p>
          <a:p>
            <a:pPr marL="342900" indent="-342900">
              <a:lnSpc>
                <a:spcPct val="90000"/>
              </a:lnSpc>
              <a:spcBef>
                <a:spcPct val="20000"/>
              </a:spcBef>
              <a:defRPr/>
            </a:pPr>
            <a:endParaRPr lang="en-GB" sz="3200" kern="0" dirty="0">
              <a:latin typeface="+mn-lt"/>
              <a:cs typeface="+mn-cs"/>
            </a:endParaRPr>
          </a:p>
          <a:p>
            <a:pPr marL="342900" indent="-342900">
              <a:lnSpc>
                <a:spcPct val="90000"/>
              </a:lnSpc>
              <a:spcBef>
                <a:spcPct val="20000"/>
              </a:spcBef>
              <a:defRPr/>
            </a:pPr>
            <a:endParaRPr lang="en-US" sz="3200" kern="0" dirty="0">
              <a:latin typeface="+mn-lt"/>
              <a:cs typeface="+mn-cs"/>
            </a:endParaRPr>
          </a:p>
        </p:txBody>
      </p:sp>
      <p:sp>
        <p:nvSpPr>
          <p:cNvPr id="17" name="Rectangle 10"/>
          <p:cNvSpPr txBox="1">
            <a:spLocks noChangeArrowheads="1"/>
          </p:cNvSpPr>
          <p:nvPr/>
        </p:nvSpPr>
        <p:spPr bwMode="auto">
          <a:xfrm>
            <a:off x="5857875" y="5286375"/>
            <a:ext cx="2746375" cy="514350"/>
          </a:xfrm>
          <a:prstGeom prst="rect">
            <a:avLst/>
          </a:prstGeom>
          <a:solidFill>
            <a:srgbClr val="92D050"/>
          </a:solidFill>
          <a:ln w="9525">
            <a:noFill/>
            <a:miter lim="800000"/>
            <a:headEnd/>
            <a:tailEnd/>
          </a:ln>
          <a:effectLst/>
        </p:spPr>
        <p:txBody>
          <a:bodyPr/>
          <a:lstStyle/>
          <a:p>
            <a:pPr marL="342900" indent="-342900" algn="ctr">
              <a:lnSpc>
                <a:spcPct val="90000"/>
              </a:lnSpc>
              <a:spcBef>
                <a:spcPct val="20000"/>
              </a:spcBef>
              <a:defRPr/>
            </a:pPr>
            <a:r>
              <a:rPr lang="en-GB" sz="2400" b="1" kern="0" dirty="0">
                <a:latin typeface="+mn-lt"/>
                <a:cs typeface="+mn-cs"/>
              </a:rPr>
              <a:t>Results Poster</a:t>
            </a:r>
            <a:endParaRPr lang="en-GB" sz="2400" kern="0" dirty="0">
              <a:latin typeface="+mn-lt"/>
              <a:cs typeface="+mn-cs"/>
            </a:endParaRPr>
          </a:p>
          <a:p>
            <a:pPr marL="342900" indent="-342900">
              <a:lnSpc>
                <a:spcPct val="90000"/>
              </a:lnSpc>
              <a:spcBef>
                <a:spcPct val="20000"/>
              </a:spcBef>
              <a:buFontTx/>
              <a:buChar char="•"/>
              <a:defRPr/>
            </a:pPr>
            <a:endParaRPr lang="en-GB" sz="3200" kern="0" dirty="0">
              <a:latin typeface="+mn-lt"/>
              <a:cs typeface="+mn-cs"/>
            </a:endParaRPr>
          </a:p>
          <a:p>
            <a:pPr marL="342900" indent="-342900">
              <a:lnSpc>
                <a:spcPct val="90000"/>
              </a:lnSpc>
              <a:spcBef>
                <a:spcPct val="20000"/>
              </a:spcBef>
              <a:defRPr/>
            </a:pPr>
            <a:endParaRPr lang="en-GB" sz="3200" kern="0" dirty="0">
              <a:latin typeface="+mn-lt"/>
              <a:cs typeface="+mn-cs"/>
            </a:endParaRPr>
          </a:p>
          <a:p>
            <a:pPr marL="342900" indent="-342900">
              <a:lnSpc>
                <a:spcPct val="90000"/>
              </a:lnSpc>
              <a:spcBef>
                <a:spcPct val="20000"/>
              </a:spcBef>
              <a:defRPr/>
            </a:pPr>
            <a:endParaRPr lang="en-US" sz="3200" kern="0" dirty="0">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17411" name="AutoShape 3"/>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17412" name="AutoShape 4"/>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17413" name="AutoShape 5"/>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17414" name="AutoShape 6"/>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17415" name="AutoShape 7"/>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
        <p:nvSpPr>
          <p:cNvPr id="17416" name="Rectangle 9"/>
          <p:cNvSpPr>
            <a:spLocks noGrp="1" noChangeArrowheads="1"/>
          </p:cNvSpPr>
          <p:nvPr>
            <p:ph type="title"/>
          </p:nvPr>
        </p:nvSpPr>
        <p:spPr>
          <a:xfrm>
            <a:off x="0" y="260350"/>
            <a:ext cx="8229600" cy="1143000"/>
          </a:xfrm>
        </p:spPr>
        <p:txBody>
          <a:bodyPr/>
          <a:lstStyle/>
          <a:p>
            <a:pPr algn="l" eaLnBrk="1" hangingPunct="1"/>
            <a:r>
              <a:rPr lang="en-GB" sz="3600" b="1" smtClean="0">
                <a:solidFill>
                  <a:schemeClr val="accent2"/>
                </a:solidFill>
              </a:rPr>
              <a:t>Culture – Why?</a:t>
            </a:r>
            <a:endParaRPr lang="en-US" sz="4000" smtClean="0">
              <a:solidFill>
                <a:schemeClr val="accent2"/>
              </a:solidFill>
            </a:endParaRPr>
          </a:p>
        </p:txBody>
      </p:sp>
      <p:sp>
        <p:nvSpPr>
          <p:cNvPr id="17417" name="Rectangle 10"/>
          <p:cNvSpPr>
            <a:spLocks noGrp="1" noChangeArrowheads="1"/>
          </p:cNvSpPr>
          <p:nvPr>
            <p:ph type="body" idx="1"/>
          </p:nvPr>
        </p:nvSpPr>
        <p:spPr>
          <a:xfrm>
            <a:off x="539750" y="1628775"/>
            <a:ext cx="8158163" cy="3455988"/>
          </a:xfrm>
        </p:spPr>
        <p:txBody>
          <a:bodyPr/>
          <a:lstStyle/>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buFontTx/>
              <a:buNone/>
            </a:pPr>
            <a:endParaRPr lang="en-GB" smtClean="0"/>
          </a:p>
          <a:p>
            <a:pPr eaLnBrk="1" hangingPunct="1">
              <a:lnSpc>
                <a:spcPct val="90000"/>
              </a:lnSpc>
              <a:buFontTx/>
              <a:buNone/>
            </a:pPr>
            <a:endParaRPr lang="en-US" smtClean="0"/>
          </a:p>
        </p:txBody>
      </p:sp>
      <p:sp>
        <p:nvSpPr>
          <p:cNvPr id="17418" name="Rectangle 11"/>
          <p:cNvSpPr>
            <a:spLocks noChangeArrowheads="1"/>
          </p:cNvSpPr>
          <p:nvPr/>
        </p:nvSpPr>
        <p:spPr bwMode="auto">
          <a:xfrm>
            <a:off x="179388" y="1268413"/>
            <a:ext cx="8662987" cy="3455987"/>
          </a:xfrm>
          <a:prstGeom prst="rect">
            <a:avLst/>
          </a:prstGeom>
          <a:noFill/>
          <a:ln w="9525">
            <a:noFill/>
            <a:miter lim="800000"/>
            <a:headEnd/>
            <a:tailEnd/>
          </a:ln>
        </p:spPr>
        <p:txBody>
          <a:bodyPr/>
          <a:lstStyle/>
          <a:p>
            <a:pPr marL="342900" indent="-342900">
              <a:lnSpc>
                <a:spcPct val="90000"/>
              </a:lnSpc>
              <a:spcBef>
                <a:spcPct val="20000"/>
              </a:spcBef>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pPr>
            <a:endParaRPr lang="en-GB" sz="2000"/>
          </a:p>
          <a:p>
            <a:pPr marL="342900" indent="-342900">
              <a:lnSpc>
                <a:spcPct val="90000"/>
              </a:lnSpc>
              <a:spcBef>
                <a:spcPct val="20000"/>
              </a:spcBef>
            </a:pPr>
            <a:endParaRPr lang="en-US" sz="2000"/>
          </a:p>
        </p:txBody>
      </p:sp>
      <p:pic>
        <p:nvPicPr>
          <p:cNvPr id="17419" name="Picture 3"/>
          <p:cNvPicPr>
            <a:picLocks noChangeAspect="1" noChangeArrowheads="1"/>
          </p:cNvPicPr>
          <p:nvPr/>
        </p:nvPicPr>
        <p:blipFill>
          <a:blip r:embed="rId3" cstate="print"/>
          <a:srcRect/>
          <a:stretch>
            <a:fillRect/>
          </a:stretch>
        </p:blipFill>
        <p:spPr bwMode="auto">
          <a:xfrm>
            <a:off x="342900" y="2357438"/>
            <a:ext cx="88011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18435" name="AutoShape 3"/>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18436" name="AutoShape 4"/>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18437" name="AutoShape 5"/>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18438" name="AutoShape 6"/>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18439" name="AutoShape 7"/>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
        <p:nvSpPr>
          <p:cNvPr id="18440" name="Rectangle 9"/>
          <p:cNvSpPr>
            <a:spLocks noGrp="1" noChangeArrowheads="1"/>
          </p:cNvSpPr>
          <p:nvPr>
            <p:ph type="title"/>
          </p:nvPr>
        </p:nvSpPr>
        <p:spPr>
          <a:xfrm>
            <a:off x="0" y="260350"/>
            <a:ext cx="8229600" cy="1143000"/>
          </a:xfrm>
        </p:spPr>
        <p:txBody>
          <a:bodyPr/>
          <a:lstStyle/>
          <a:p>
            <a:pPr algn="l" eaLnBrk="1" hangingPunct="1"/>
            <a:r>
              <a:rPr lang="en-GB" sz="3600" b="1" smtClean="0">
                <a:solidFill>
                  <a:schemeClr val="accent2"/>
                </a:solidFill>
              </a:rPr>
              <a:t>Culture – Why?</a:t>
            </a:r>
            <a:endParaRPr lang="en-US" sz="4000" smtClean="0">
              <a:solidFill>
                <a:schemeClr val="accent2"/>
              </a:solidFill>
            </a:endParaRPr>
          </a:p>
        </p:txBody>
      </p:sp>
      <p:sp>
        <p:nvSpPr>
          <p:cNvPr id="18441" name="Rectangle 10"/>
          <p:cNvSpPr>
            <a:spLocks noGrp="1" noChangeArrowheads="1"/>
          </p:cNvSpPr>
          <p:nvPr>
            <p:ph type="body" idx="1"/>
          </p:nvPr>
        </p:nvSpPr>
        <p:spPr>
          <a:xfrm>
            <a:off x="539750" y="1628775"/>
            <a:ext cx="8158163" cy="3455988"/>
          </a:xfrm>
        </p:spPr>
        <p:txBody>
          <a:bodyPr/>
          <a:lstStyle/>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buFontTx/>
              <a:buNone/>
            </a:pPr>
            <a:endParaRPr lang="en-GB" smtClean="0"/>
          </a:p>
          <a:p>
            <a:pPr eaLnBrk="1" hangingPunct="1">
              <a:lnSpc>
                <a:spcPct val="90000"/>
              </a:lnSpc>
              <a:buFontTx/>
              <a:buNone/>
            </a:pPr>
            <a:endParaRPr lang="en-US" smtClean="0"/>
          </a:p>
        </p:txBody>
      </p:sp>
      <p:sp>
        <p:nvSpPr>
          <p:cNvPr id="18442" name="Rectangle 11"/>
          <p:cNvSpPr>
            <a:spLocks noChangeArrowheads="1"/>
          </p:cNvSpPr>
          <p:nvPr/>
        </p:nvSpPr>
        <p:spPr bwMode="auto">
          <a:xfrm>
            <a:off x="179388" y="1268413"/>
            <a:ext cx="8662987" cy="3455987"/>
          </a:xfrm>
          <a:prstGeom prst="rect">
            <a:avLst/>
          </a:prstGeom>
          <a:noFill/>
          <a:ln w="9525">
            <a:noFill/>
            <a:miter lim="800000"/>
            <a:headEnd/>
            <a:tailEnd/>
          </a:ln>
        </p:spPr>
        <p:txBody>
          <a:bodyPr/>
          <a:lstStyle/>
          <a:p>
            <a:pPr marL="342900" indent="-342900">
              <a:lnSpc>
                <a:spcPct val="90000"/>
              </a:lnSpc>
              <a:spcBef>
                <a:spcPct val="20000"/>
              </a:spcBef>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pPr>
            <a:endParaRPr lang="en-GB" sz="2000"/>
          </a:p>
          <a:p>
            <a:pPr marL="342900" indent="-342900">
              <a:lnSpc>
                <a:spcPct val="90000"/>
              </a:lnSpc>
              <a:spcBef>
                <a:spcPct val="20000"/>
              </a:spcBef>
            </a:pPr>
            <a:endParaRPr lang="en-US" sz="2000"/>
          </a:p>
        </p:txBody>
      </p:sp>
      <p:pic>
        <p:nvPicPr>
          <p:cNvPr id="18443" name="Picture 2"/>
          <p:cNvPicPr>
            <a:picLocks noChangeAspect="1" noChangeArrowheads="1"/>
          </p:cNvPicPr>
          <p:nvPr/>
        </p:nvPicPr>
        <p:blipFill>
          <a:blip r:embed="rId3" cstate="print"/>
          <a:srcRect/>
          <a:stretch>
            <a:fillRect/>
          </a:stretch>
        </p:blipFill>
        <p:spPr bwMode="auto">
          <a:xfrm>
            <a:off x="781050" y="1685925"/>
            <a:ext cx="7581900" cy="348615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19459" name="AutoShape 3"/>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19460" name="AutoShape 4"/>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19461" name="AutoShape 5"/>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19462" name="AutoShape 6"/>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19463" name="AutoShape 7"/>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
        <p:nvSpPr>
          <p:cNvPr id="19464" name="Rectangle 9"/>
          <p:cNvSpPr>
            <a:spLocks noGrp="1" noChangeArrowheads="1"/>
          </p:cNvSpPr>
          <p:nvPr>
            <p:ph type="title"/>
          </p:nvPr>
        </p:nvSpPr>
        <p:spPr>
          <a:xfrm>
            <a:off x="0" y="260350"/>
            <a:ext cx="8229600" cy="1143000"/>
          </a:xfrm>
        </p:spPr>
        <p:txBody>
          <a:bodyPr/>
          <a:lstStyle/>
          <a:p>
            <a:pPr algn="l" eaLnBrk="1" hangingPunct="1"/>
            <a:r>
              <a:rPr lang="en-GB" sz="3600" b="1" smtClean="0">
                <a:solidFill>
                  <a:schemeClr val="accent2"/>
                </a:solidFill>
              </a:rPr>
              <a:t>Culture – Why?</a:t>
            </a:r>
            <a:endParaRPr lang="en-US" sz="4000" smtClean="0">
              <a:solidFill>
                <a:schemeClr val="accent2"/>
              </a:solidFill>
            </a:endParaRPr>
          </a:p>
        </p:txBody>
      </p:sp>
      <p:sp>
        <p:nvSpPr>
          <p:cNvPr id="19465" name="Rectangle 10"/>
          <p:cNvSpPr>
            <a:spLocks noGrp="1" noChangeArrowheads="1"/>
          </p:cNvSpPr>
          <p:nvPr>
            <p:ph type="body" idx="1"/>
          </p:nvPr>
        </p:nvSpPr>
        <p:spPr>
          <a:xfrm>
            <a:off x="539750" y="1628775"/>
            <a:ext cx="8158163" cy="3455988"/>
          </a:xfrm>
        </p:spPr>
        <p:txBody>
          <a:bodyPr/>
          <a:lstStyle/>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buFontTx/>
              <a:buNone/>
            </a:pPr>
            <a:endParaRPr lang="en-GB" smtClean="0"/>
          </a:p>
          <a:p>
            <a:pPr eaLnBrk="1" hangingPunct="1">
              <a:lnSpc>
                <a:spcPct val="90000"/>
              </a:lnSpc>
              <a:buFontTx/>
              <a:buNone/>
            </a:pPr>
            <a:endParaRPr lang="en-US" smtClean="0"/>
          </a:p>
        </p:txBody>
      </p:sp>
      <p:sp>
        <p:nvSpPr>
          <p:cNvPr id="19466" name="Rectangle 11"/>
          <p:cNvSpPr>
            <a:spLocks noChangeArrowheads="1"/>
          </p:cNvSpPr>
          <p:nvPr/>
        </p:nvSpPr>
        <p:spPr bwMode="auto">
          <a:xfrm>
            <a:off x="179388" y="1268413"/>
            <a:ext cx="8662987" cy="3455987"/>
          </a:xfrm>
          <a:prstGeom prst="rect">
            <a:avLst/>
          </a:prstGeom>
          <a:noFill/>
          <a:ln w="9525">
            <a:noFill/>
            <a:miter lim="800000"/>
            <a:headEnd/>
            <a:tailEnd/>
          </a:ln>
        </p:spPr>
        <p:txBody>
          <a:bodyPr/>
          <a:lstStyle/>
          <a:p>
            <a:pPr marL="342900" indent="-342900">
              <a:lnSpc>
                <a:spcPct val="90000"/>
              </a:lnSpc>
              <a:spcBef>
                <a:spcPct val="20000"/>
              </a:spcBef>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pPr>
            <a:endParaRPr lang="en-GB" sz="2000"/>
          </a:p>
          <a:p>
            <a:pPr marL="342900" indent="-342900">
              <a:lnSpc>
                <a:spcPct val="90000"/>
              </a:lnSpc>
              <a:spcBef>
                <a:spcPct val="20000"/>
              </a:spcBef>
            </a:pPr>
            <a:endParaRPr lang="en-US" sz="2000"/>
          </a:p>
        </p:txBody>
      </p:sp>
      <p:pic>
        <p:nvPicPr>
          <p:cNvPr id="19467" name="Picture 2"/>
          <p:cNvPicPr>
            <a:picLocks noChangeAspect="1" noChangeArrowheads="1"/>
          </p:cNvPicPr>
          <p:nvPr/>
        </p:nvPicPr>
        <p:blipFill>
          <a:blip r:embed="rId3" cstate="print"/>
          <a:srcRect/>
          <a:stretch>
            <a:fillRect/>
          </a:stretch>
        </p:blipFill>
        <p:spPr bwMode="auto">
          <a:xfrm>
            <a:off x="0" y="1643063"/>
            <a:ext cx="8772525"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25603" name="AutoShape 3"/>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25604" name="AutoShape 4"/>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25605" name="AutoShape 5"/>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25606" name="AutoShape 6"/>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25607" name="AutoShape 7"/>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
        <p:nvSpPr>
          <p:cNvPr id="25608" name="Rectangle 9"/>
          <p:cNvSpPr>
            <a:spLocks noGrp="1" noChangeArrowheads="1"/>
          </p:cNvSpPr>
          <p:nvPr>
            <p:ph type="title"/>
          </p:nvPr>
        </p:nvSpPr>
        <p:spPr>
          <a:xfrm>
            <a:off x="0" y="260350"/>
            <a:ext cx="8229600" cy="1143000"/>
          </a:xfrm>
        </p:spPr>
        <p:txBody>
          <a:bodyPr/>
          <a:lstStyle/>
          <a:p>
            <a:pPr algn="l" eaLnBrk="1" hangingPunct="1"/>
            <a:r>
              <a:rPr lang="en-GB" sz="3600" b="1" smtClean="0">
                <a:solidFill>
                  <a:schemeClr val="accent2"/>
                </a:solidFill>
              </a:rPr>
              <a:t>What’s included in the Kit </a:t>
            </a:r>
            <a:r>
              <a:rPr lang="en-GB" sz="4000" smtClean="0">
                <a:solidFill>
                  <a:schemeClr val="accent2"/>
                </a:solidFill>
              </a:rPr>
              <a:t>  </a:t>
            </a:r>
            <a:endParaRPr lang="en-US" sz="4000" smtClean="0">
              <a:solidFill>
                <a:schemeClr val="accent2"/>
              </a:solidFill>
            </a:endParaRPr>
          </a:p>
        </p:txBody>
      </p:sp>
      <p:sp>
        <p:nvSpPr>
          <p:cNvPr id="25609" name="Rectangle 10"/>
          <p:cNvSpPr>
            <a:spLocks noGrp="1" noChangeArrowheads="1"/>
          </p:cNvSpPr>
          <p:nvPr>
            <p:ph type="body" idx="1"/>
          </p:nvPr>
        </p:nvSpPr>
        <p:spPr>
          <a:xfrm>
            <a:off x="285750" y="1214438"/>
            <a:ext cx="3143250" cy="514350"/>
          </a:xfrm>
          <a:solidFill>
            <a:srgbClr val="7030A0"/>
          </a:solidFill>
        </p:spPr>
        <p:txBody>
          <a:bodyPr/>
          <a:lstStyle/>
          <a:p>
            <a:pPr algn="ctr" eaLnBrk="1" hangingPunct="1">
              <a:lnSpc>
                <a:spcPct val="90000"/>
              </a:lnSpc>
              <a:buFontTx/>
              <a:buNone/>
            </a:pPr>
            <a:r>
              <a:rPr lang="en-GB" b="1" dirty="0" smtClean="0">
                <a:solidFill>
                  <a:schemeClr val="bg1"/>
                </a:solidFill>
              </a:rPr>
              <a:t>Process Pack </a:t>
            </a:r>
            <a:endParaRPr lang="en-GB" dirty="0" smtClean="0">
              <a:solidFill>
                <a:schemeClr val="bg1"/>
              </a:solidFill>
            </a:endParaRPr>
          </a:p>
          <a:p>
            <a:pPr eaLnBrk="1" hangingPunct="1">
              <a:lnSpc>
                <a:spcPct val="90000"/>
              </a:lnSpc>
            </a:pPr>
            <a:endParaRPr lang="en-GB" dirty="0" smtClean="0">
              <a:solidFill>
                <a:schemeClr val="bg1"/>
              </a:solidFill>
            </a:endParaRPr>
          </a:p>
          <a:p>
            <a:pPr eaLnBrk="1" hangingPunct="1">
              <a:lnSpc>
                <a:spcPct val="90000"/>
              </a:lnSpc>
              <a:buFontTx/>
              <a:buNone/>
            </a:pPr>
            <a:endParaRPr lang="en-GB" dirty="0" smtClean="0">
              <a:solidFill>
                <a:schemeClr val="bg1"/>
              </a:solidFill>
            </a:endParaRPr>
          </a:p>
          <a:p>
            <a:pPr eaLnBrk="1" hangingPunct="1">
              <a:lnSpc>
                <a:spcPct val="90000"/>
              </a:lnSpc>
              <a:buFontTx/>
              <a:buNone/>
            </a:pPr>
            <a:endParaRPr lang="en-US" dirty="0" smtClean="0">
              <a:solidFill>
                <a:schemeClr val="bg1"/>
              </a:solidFill>
            </a:endParaRPr>
          </a:p>
        </p:txBody>
      </p:sp>
      <p:sp>
        <p:nvSpPr>
          <p:cNvPr id="25610" name="Rectangle 11"/>
          <p:cNvSpPr>
            <a:spLocks noChangeArrowheads="1"/>
          </p:cNvSpPr>
          <p:nvPr/>
        </p:nvSpPr>
        <p:spPr bwMode="auto">
          <a:xfrm>
            <a:off x="179388" y="1268413"/>
            <a:ext cx="8662987" cy="3455987"/>
          </a:xfrm>
          <a:prstGeom prst="rect">
            <a:avLst/>
          </a:prstGeom>
          <a:noFill/>
          <a:ln w="9525">
            <a:noFill/>
            <a:miter lim="800000"/>
            <a:headEnd/>
            <a:tailEnd/>
          </a:ln>
        </p:spPr>
        <p:txBody>
          <a:bodyPr/>
          <a:lstStyle/>
          <a:p>
            <a:pPr marL="342900" indent="-342900">
              <a:lnSpc>
                <a:spcPct val="90000"/>
              </a:lnSpc>
              <a:spcBef>
                <a:spcPct val="20000"/>
              </a:spcBef>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pPr>
            <a:endParaRPr lang="en-GB" sz="2000"/>
          </a:p>
          <a:p>
            <a:pPr marL="342900" indent="-342900">
              <a:lnSpc>
                <a:spcPct val="90000"/>
              </a:lnSpc>
              <a:spcBef>
                <a:spcPct val="20000"/>
              </a:spcBef>
            </a:pPr>
            <a:endParaRPr lang="en-US" sz="2000"/>
          </a:p>
        </p:txBody>
      </p:sp>
      <p:sp>
        <p:nvSpPr>
          <p:cNvPr id="16" name="Rectangle 10"/>
          <p:cNvSpPr txBox="1">
            <a:spLocks noChangeArrowheads="1"/>
          </p:cNvSpPr>
          <p:nvPr/>
        </p:nvSpPr>
        <p:spPr bwMode="auto">
          <a:xfrm>
            <a:off x="3500438" y="3286125"/>
            <a:ext cx="2071687" cy="514350"/>
          </a:xfrm>
          <a:prstGeom prst="rect">
            <a:avLst/>
          </a:prstGeom>
          <a:solidFill>
            <a:srgbClr val="7030A0"/>
          </a:solidFill>
          <a:ln w="9525">
            <a:noFill/>
            <a:miter lim="800000"/>
            <a:headEnd/>
            <a:tailEnd/>
          </a:ln>
          <a:effectLst/>
        </p:spPr>
        <p:txBody>
          <a:bodyPr/>
          <a:lstStyle/>
          <a:p>
            <a:pPr marL="342900" indent="-342900" algn="ctr">
              <a:lnSpc>
                <a:spcPct val="90000"/>
              </a:lnSpc>
              <a:spcBef>
                <a:spcPct val="20000"/>
              </a:spcBef>
              <a:defRPr/>
            </a:pPr>
            <a:r>
              <a:rPr lang="en-GB" sz="2400" b="1" kern="0" dirty="0">
                <a:latin typeface="+mn-lt"/>
                <a:cs typeface="+mn-cs"/>
              </a:rPr>
              <a:t>Process Map</a:t>
            </a:r>
          </a:p>
          <a:p>
            <a:pPr marL="342900" indent="-342900">
              <a:lnSpc>
                <a:spcPct val="90000"/>
              </a:lnSpc>
              <a:spcBef>
                <a:spcPct val="20000"/>
              </a:spcBef>
              <a:defRPr/>
            </a:pPr>
            <a:endParaRPr lang="en-GB" sz="3200" kern="0" dirty="0">
              <a:latin typeface="+mn-lt"/>
              <a:cs typeface="+mn-cs"/>
            </a:endParaRPr>
          </a:p>
          <a:p>
            <a:pPr marL="342900" indent="-342900">
              <a:lnSpc>
                <a:spcPct val="90000"/>
              </a:lnSpc>
              <a:spcBef>
                <a:spcPct val="20000"/>
              </a:spcBef>
              <a:defRPr/>
            </a:pPr>
            <a:endParaRPr lang="en-GB" sz="3200" kern="0" dirty="0">
              <a:latin typeface="+mn-lt"/>
              <a:cs typeface="+mn-cs"/>
            </a:endParaRPr>
          </a:p>
          <a:p>
            <a:pPr marL="342900" indent="-342900">
              <a:lnSpc>
                <a:spcPct val="90000"/>
              </a:lnSpc>
              <a:spcBef>
                <a:spcPct val="20000"/>
              </a:spcBef>
              <a:defRPr/>
            </a:pPr>
            <a:endParaRPr lang="en-US" sz="3200" kern="0" dirty="0">
              <a:latin typeface="+mn-lt"/>
              <a:cs typeface="+mn-cs"/>
            </a:endParaRPr>
          </a:p>
        </p:txBody>
      </p:sp>
      <p:sp>
        <p:nvSpPr>
          <p:cNvPr id="20" name="Rectangle 10"/>
          <p:cNvSpPr txBox="1">
            <a:spLocks noChangeArrowheads="1"/>
          </p:cNvSpPr>
          <p:nvPr/>
        </p:nvSpPr>
        <p:spPr bwMode="auto">
          <a:xfrm>
            <a:off x="3071813" y="5214938"/>
            <a:ext cx="2071687" cy="514350"/>
          </a:xfrm>
          <a:prstGeom prst="rect">
            <a:avLst/>
          </a:prstGeom>
          <a:solidFill>
            <a:srgbClr val="7030A0"/>
          </a:solidFill>
          <a:ln w="9525">
            <a:noFill/>
            <a:miter lim="800000"/>
            <a:headEnd/>
            <a:tailEnd/>
          </a:ln>
          <a:effectLst/>
        </p:spPr>
        <p:txBody>
          <a:bodyPr/>
          <a:lstStyle/>
          <a:p>
            <a:pPr marL="342900" indent="-342900" algn="ctr">
              <a:lnSpc>
                <a:spcPct val="90000"/>
              </a:lnSpc>
              <a:spcBef>
                <a:spcPct val="20000"/>
              </a:spcBef>
              <a:defRPr/>
            </a:pPr>
            <a:r>
              <a:rPr lang="en-GB" sz="2400" b="1" kern="0" dirty="0">
                <a:latin typeface="+mn-lt"/>
                <a:cs typeface="+mn-cs"/>
              </a:rPr>
              <a:t>Stickers</a:t>
            </a:r>
          </a:p>
          <a:p>
            <a:pPr marL="342900" indent="-342900">
              <a:lnSpc>
                <a:spcPct val="90000"/>
              </a:lnSpc>
              <a:spcBef>
                <a:spcPct val="20000"/>
              </a:spcBef>
              <a:defRPr/>
            </a:pPr>
            <a:endParaRPr lang="en-GB" sz="3200" kern="0" dirty="0">
              <a:latin typeface="+mn-lt"/>
              <a:cs typeface="+mn-cs"/>
            </a:endParaRPr>
          </a:p>
          <a:p>
            <a:pPr marL="342900" indent="-342900">
              <a:lnSpc>
                <a:spcPct val="90000"/>
              </a:lnSpc>
              <a:spcBef>
                <a:spcPct val="20000"/>
              </a:spcBef>
              <a:defRPr/>
            </a:pPr>
            <a:endParaRPr lang="en-GB" sz="3200" kern="0" dirty="0">
              <a:latin typeface="+mn-lt"/>
              <a:cs typeface="+mn-cs"/>
            </a:endParaRPr>
          </a:p>
          <a:p>
            <a:pPr marL="342900" indent="-342900">
              <a:lnSpc>
                <a:spcPct val="90000"/>
              </a:lnSpc>
              <a:spcBef>
                <a:spcPct val="20000"/>
              </a:spcBef>
              <a:defRPr/>
            </a:pPr>
            <a:endParaRPr lang="en-US" sz="3200" kern="0" dirty="0">
              <a:latin typeface="+mn-lt"/>
              <a:cs typeface="+mn-cs"/>
            </a:endParaRPr>
          </a:p>
        </p:txBody>
      </p:sp>
      <p:pic>
        <p:nvPicPr>
          <p:cNvPr id="25613" name="Picture 6"/>
          <p:cNvPicPr>
            <a:picLocks noChangeAspect="1" noChangeArrowheads="1"/>
          </p:cNvPicPr>
          <p:nvPr/>
        </p:nvPicPr>
        <p:blipFill>
          <a:blip r:embed="rId3" cstate="print"/>
          <a:srcRect/>
          <a:stretch>
            <a:fillRect/>
          </a:stretch>
        </p:blipFill>
        <p:spPr bwMode="auto">
          <a:xfrm>
            <a:off x="6000750" y="2286000"/>
            <a:ext cx="2071688" cy="3038475"/>
          </a:xfrm>
          <a:prstGeom prst="rect">
            <a:avLst/>
          </a:prstGeom>
          <a:noFill/>
          <a:ln w="9525">
            <a:solidFill>
              <a:schemeClr val="accent2"/>
            </a:solidFill>
            <a:miter lim="800000"/>
            <a:headEnd/>
            <a:tailEnd/>
          </a:ln>
        </p:spPr>
      </p:pic>
      <p:sp>
        <p:nvSpPr>
          <p:cNvPr id="26" name="Rectangle 10"/>
          <p:cNvSpPr txBox="1">
            <a:spLocks noChangeArrowheads="1"/>
          </p:cNvSpPr>
          <p:nvPr/>
        </p:nvSpPr>
        <p:spPr bwMode="auto">
          <a:xfrm>
            <a:off x="3286125" y="3286125"/>
            <a:ext cx="2071688" cy="514350"/>
          </a:xfrm>
          <a:prstGeom prst="rect">
            <a:avLst/>
          </a:prstGeom>
          <a:solidFill>
            <a:srgbClr val="7030A0"/>
          </a:solidFill>
          <a:ln w="9525">
            <a:noFill/>
            <a:miter lim="800000"/>
            <a:headEnd/>
            <a:tailEnd/>
          </a:ln>
          <a:effectLst/>
        </p:spPr>
        <p:txBody>
          <a:bodyPr/>
          <a:lstStyle/>
          <a:p>
            <a:pPr marL="342900" indent="-342900" algn="ctr">
              <a:lnSpc>
                <a:spcPct val="90000"/>
              </a:lnSpc>
              <a:spcBef>
                <a:spcPct val="20000"/>
              </a:spcBef>
              <a:defRPr/>
            </a:pPr>
            <a:r>
              <a:rPr lang="en-GB" sz="2400" b="1" kern="0" dirty="0">
                <a:latin typeface="+mn-lt"/>
                <a:cs typeface="+mn-cs"/>
              </a:rPr>
              <a:t>Process Map</a:t>
            </a:r>
          </a:p>
          <a:p>
            <a:pPr marL="342900" indent="-342900">
              <a:lnSpc>
                <a:spcPct val="90000"/>
              </a:lnSpc>
              <a:spcBef>
                <a:spcPct val="20000"/>
              </a:spcBef>
              <a:defRPr/>
            </a:pPr>
            <a:endParaRPr lang="en-GB" sz="3200" kern="0" dirty="0">
              <a:latin typeface="+mn-lt"/>
              <a:cs typeface="+mn-cs"/>
            </a:endParaRPr>
          </a:p>
          <a:p>
            <a:pPr marL="342900" indent="-342900">
              <a:lnSpc>
                <a:spcPct val="90000"/>
              </a:lnSpc>
              <a:spcBef>
                <a:spcPct val="20000"/>
              </a:spcBef>
              <a:defRPr/>
            </a:pPr>
            <a:endParaRPr lang="en-GB" sz="3200" kern="0" dirty="0">
              <a:latin typeface="+mn-lt"/>
              <a:cs typeface="+mn-cs"/>
            </a:endParaRPr>
          </a:p>
          <a:p>
            <a:pPr marL="342900" indent="-342900">
              <a:lnSpc>
                <a:spcPct val="90000"/>
              </a:lnSpc>
              <a:spcBef>
                <a:spcPct val="20000"/>
              </a:spcBef>
              <a:defRPr/>
            </a:pPr>
            <a:endParaRPr lang="en-US" sz="3200" kern="0" dirty="0">
              <a:latin typeface="+mn-lt"/>
              <a:cs typeface="+mn-cs"/>
            </a:endParaRPr>
          </a:p>
        </p:txBody>
      </p:sp>
      <p:pic>
        <p:nvPicPr>
          <p:cNvPr id="25616" name="Picture 5"/>
          <p:cNvPicPr>
            <a:picLocks noChangeAspect="1" noChangeArrowheads="1"/>
          </p:cNvPicPr>
          <p:nvPr/>
        </p:nvPicPr>
        <p:blipFill>
          <a:blip r:embed="rId4" cstate="print"/>
          <a:srcRect/>
          <a:stretch>
            <a:fillRect/>
          </a:stretch>
        </p:blipFill>
        <p:spPr bwMode="auto">
          <a:xfrm>
            <a:off x="2928938" y="4572000"/>
            <a:ext cx="2681287" cy="1889125"/>
          </a:xfrm>
          <a:prstGeom prst="rect">
            <a:avLst/>
          </a:prstGeom>
          <a:noFill/>
          <a:ln w="9525">
            <a:solidFill>
              <a:schemeClr val="accent2"/>
            </a:solidFill>
            <a:miter lim="800000"/>
            <a:headEnd/>
            <a:tailEnd/>
          </a:ln>
        </p:spPr>
      </p:pic>
      <p:pic>
        <p:nvPicPr>
          <p:cNvPr id="25618" name="Picture 2"/>
          <p:cNvPicPr>
            <a:picLocks noChangeAspect="1" noChangeArrowheads="1"/>
          </p:cNvPicPr>
          <p:nvPr/>
        </p:nvPicPr>
        <p:blipFill>
          <a:blip r:embed="rId5" cstate="print"/>
          <a:srcRect l="8237" t="10199"/>
          <a:stretch>
            <a:fillRect/>
          </a:stretch>
        </p:blipFill>
        <p:spPr bwMode="auto">
          <a:xfrm>
            <a:off x="357188" y="2357438"/>
            <a:ext cx="2149475" cy="2943225"/>
          </a:xfrm>
          <a:prstGeom prst="rect">
            <a:avLst/>
          </a:prstGeom>
          <a:noFill/>
          <a:ln w="9525">
            <a:solidFill>
              <a:schemeClr val="accent2"/>
            </a:solidFill>
            <a:miter lim="800000"/>
            <a:headEnd/>
            <a:tailEnd/>
          </a:ln>
        </p:spPr>
      </p:pic>
      <p:pic>
        <p:nvPicPr>
          <p:cNvPr id="25619" name="Picture 3"/>
          <p:cNvPicPr>
            <a:picLocks noChangeAspect="1" noChangeArrowheads="1"/>
          </p:cNvPicPr>
          <p:nvPr/>
        </p:nvPicPr>
        <p:blipFill>
          <a:blip r:embed="rId6" cstate="print"/>
          <a:srcRect/>
          <a:stretch>
            <a:fillRect/>
          </a:stretch>
        </p:blipFill>
        <p:spPr bwMode="auto">
          <a:xfrm>
            <a:off x="2643188" y="2286000"/>
            <a:ext cx="3143250" cy="1987550"/>
          </a:xfrm>
          <a:prstGeom prst="rect">
            <a:avLst/>
          </a:prstGeom>
          <a:noFill/>
          <a:ln w="9525">
            <a:solidFill>
              <a:schemeClr val="accent2"/>
            </a:solidFill>
            <a:miter lim="800000"/>
            <a:headEnd/>
            <a:tailEnd/>
          </a:ln>
        </p:spPr>
      </p:pic>
      <p:sp>
        <p:nvSpPr>
          <p:cNvPr id="35" name="Rectangle 10"/>
          <p:cNvSpPr txBox="1">
            <a:spLocks noChangeArrowheads="1"/>
          </p:cNvSpPr>
          <p:nvPr/>
        </p:nvSpPr>
        <p:spPr bwMode="auto">
          <a:xfrm>
            <a:off x="5929313" y="5500688"/>
            <a:ext cx="2428875" cy="1143000"/>
          </a:xfrm>
          <a:prstGeom prst="rect">
            <a:avLst/>
          </a:prstGeom>
          <a:solidFill>
            <a:srgbClr val="7030A0"/>
          </a:solidFill>
          <a:ln w="9525">
            <a:noFill/>
            <a:miter lim="800000"/>
            <a:headEnd/>
            <a:tailEnd/>
          </a:ln>
          <a:effectLst/>
        </p:spPr>
        <p:txBody>
          <a:bodyPr/>
          <a:lstStyle/>
          <a:p>
            <a:pPr algn="ctr">
              <a:spcBef>
                <a:spcPts val="0"/>
              </a:spcBef>
              <a:defRPr/>
            </a:pPr>
            <a:r>
              <a:rPr lang="en-GB" sz="2400" b="1" i="1" kern="0" dirty="0">
                <a:solidFill>
                  <a:schemeClr val="bg1"/>
                </a:solidFill>
                <a:latin typeface="+mn-lt"/>
                <a:cs typeface="+mn-cs"/>
              </a:rPr>
              <a:t>Plus templates</a:t>
            </a:r>
          </a:p>
          <a:p>
            <a:pPr algn="ctr">
              <a:spcBef>
                <a:spcPts val="0"/>
              </a:spcBef>
              <a:defRPr/>
            </a:pPr>
            <a:r>
              <a:rPr lang="en-GB" sz="2400" b="1" i="1" kern="0" dirty="0">
                <a:solidFill>
                  <a:schemeClr val="bg1"/>
                </a:solidFill>
                <a:latin typeface="+mn-lt"/>
                <a:cs typeface="+mn-cs"/>
              </a:rPr>
              <a:t>and action</a:t>
            </a:r>
          </a:p>
          <a:p>
            <a:pPr algn="ctr">
              <a:spcBef>
                <a:spcPts val="0"/>
              </a:spcBef>
              <a:defRPr/>
            </a:pPr>
            <a:r>
              <a:rPr lang="en-GB" sz="2400" b="1" i="1" kern="0" dirty="0">
                <a:solidFill>
                  <a:schemeClr val="bg1"/>
                </a:solidFill>
                <a:latin typeface="+mn-lt"/>
                <a:cs typeface="+mn-cs"/>
              </a:rPr>
              <a:t>plans</a:t>
            </a:r>
          </a:p>
          <a:p>
            <a:pPr marL="342900" indent="-342900" algn="ctr">
              <a:lnSpc>
                <a:spcPct val="90000"/>
              </a:lnSpc>
              <a:spcBef>
                <a:spcPct val="20000"/>
              </a:spcBef>
              <a:defRPr/>
            </a:pPr>
            <a:endParaRPr lang="en-GB" sz="3200" kern="0" dirty="0">
              <a:solidFill>
                <a:schemeClr val="bg1"/>
              </a:solidFill>
              <a:latin typeface="+mn-lt"/>
              <a:cs typeface="+mn-cs"/>
            </a:endParaRPr>
          </a:p>
          <a:p>
            <a:pPr marL="342900" indent="-342900" algn="ctr">
              <a:lnSpc>
                <a:spcPct val="90000"/>
              </a:lnSpc>
              <a:spcBef>
                <a:spcPct val="20000"/>
              </a:spcBef>
              <a:defRPr/>
            </a:pPr>
            <a:endParaRPr lang="en-GB" sz="3200" kern="0" dirty="0">
              <a:solidFill>
                <a:schemeClr val="bg1"/>
              </a:solidFill>
              <a:latin typeface="+mn-lt"/>
              <a:cs typeface="+mn-cs"/>
            </a:endParaRPr>
          </a:p>
          <a:p>
            <a:pPr marL="342900" indent="-342900">
              <a:lnSpc>
                <a:spcPct val="90000"/>
              </a:lnSpc>
              <a:spcBef>
                <a:spcPct val="20000"/>
              </a:spcBef>
              <a:defRPr/>
            </a:pPr>
            <a:endParaRPr lang="en-US" sz="3200" kern="0" dirty="0">
              <a:solidFill>
                <a:schemeClr val="bg1"/>
              </a:solidFill>
              <a:latin typeface="+mn-lt"/>
              <a:cs typeface="+mn-cs"/>
            </a:endParaRPr>
          </a:p>
        </p:txBody>
      </p:sp>
      <p:sp>
        <p:nvSpPr>
          <p:cNvPr id="24" name="TextBox 12"/>
          <p:cNvSpPr txBox="1">
            <a:spLocks noChangeArrowheads="1"/>
          </p:cNvSpPr>
          <p:nvPr/>
        </p:nvSpPr>
        <p:spPr bwMode="auto">
          <a:xfrm>
            <a:off x="3643306" y="1214422"/>
            <a:ext cx="5286412" cy="1015663"/>
          </a:xfrm>
          <a:prstGeom prst="rect">
            <a:avLst/>
          </a:prstGeom>
          <a:solidFill>
            <a:srgbClr val="7030A0"/>
          </a:solidFill>
          <a:ln w="9525">
            <a:noFill/>
            <a:miter lim="800000"/>
            <a:headEnd/>
            <a:tailEnd/>
          </a:ln>
        </p:spPr>
        <p:txBody>
          <a:bodyPr wrap="square">
            <a:spAutoFit/>
          </a:bodyPr>
          <a:lstStyle/>
          <a:p>
            <a:pPr algn="ctr"/>
            <a:r>
              <a:rPr lang="en-GB" sz="3000" b="1" dirty="0">
                <a:solidFill>
                  <a:schemeClr val="bg1"/>
                </a:solidFill>
              </a:rPr>
              <a:t>80% applicable to day surgery in general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30723" name="AutoShape 3"/>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30724" name="AutoShape 4"/>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30725" name="AutoShape 5"/>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30726" name="AutoShape 6"/>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30727" name="AutoShape 7"/>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
        <p:nvSpPr>
          <p:cNvPr id="30728" name="Rectangle 9"/>
          <p:cNvSpPr>
            <a:spLocks noGrp="1" noChangeArrowheads="1"/>
          </p:cNvSpPr>
          <p:nvPr>
            <p:ph type="title"/>
          </p:nvPr>
        </p:nvSpPr>
        <p:spPr>
          <a:xfrm>
            <a:off x="357188" y="2714625"/>
            <a:ext cx="8229600" cy="1143000"/>
          </a:xfrm>
        </p:spPr>
        <p:txBody>
          <a:bodyPr/>
          <a:lstStyle/>
          <a:p>
            <a:pPr eaLnBrk="1" hangingPunct="1"/>
            <a:r>
              <a:rPr lang="en-GB" sz="3600" b="1" smtClean="0">
                <a:solidFill>
                  <a:schemeClr val="accent2"/>
                </a:solidFill>
              </a:rPr>
              <a:t>Emergency Cholecystectomy Kit to follow October 2010</a:t>
            </a:r>
            <a:endParaRPr lang="en-US" sz="4000" smtClean="0">
              <a:solidFill>
                <a:schemeClr val="accent2"/>
              </a:solidFill>
            </a:endParaRPr>
          </a:p>
        </p:txBody>
      </p:sp>
      <p:sp>
        <p:nvSpPr>
          <p:cNvPr id="30729" name="Rectangle 10"/>
          <p:cNvSpPr>
            <a:spLocks noGrp="1" noChangeArrowheads="1"/>
          </p:cNvSpPr>
          <p:nvPr>
            <p:ph type="body" idx="1"/>
          </p:nvPr>
        </p:nvSpPr>
        <p:spPr>
          <a:xfrm>
            <a:off x="539750" y="1628775"/>
            <a:ext cx="8158163" cy="3455988"/>
          </a:xfrm>
        </p:spPr>
        <p:txBody>
          <a:bodyPr/>
          <a:lstStyle/>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buFontTx/>
              <a:buNone/>
            </a:pPr>
            <a:endParaRPr lang="en-GB" smtClean="0"/>
          </a:p>
          <a:p>
            <a:pPr eaLnBrk="1" hangingPunct="1">
              <a:lnSpc>
                <a:spcPct val="90000"/>
              </a:lnSpc>
              <a:buFontTx/>
              <a:buNone/>
            </a:pPr>
            <a:endParaRPr lang="en-US" smtClean="0"/>
          </a:p>
        </p:txBody>
      </p:sp>
      <p:sp>
        <p:nvSpPr>
          <p:cNvPr id="30730" name="Rectangle 11"/>
          <p:cNvSpPr>
            <a:spLocks noChangeArrowheads="1"/>
          </p:cNvSpPr>
          <p:nvPr/>
        </p:nvSpPr>
        <p:spPr bwMode="auto">
          <a:xfrm>
            <a:off x="179388" y="1268413"/>
            <a:ext cx="8662987" cy="3455987"/>
          </a:xfrm>
          <a:prstGeom prst="rect">
            <a:avLst/>
          </a:prstGeom>
          <a:noFill/>
          <a:ln w="9525">
            <a:noFill/>
            <a:miter lim="800000"/>
            <a:headEnd/>
            <a:tailEnd/>
          </a:ln>
        </p:spPr>
        <p:txBody>
          <a:bodyPr/>
          <a:lstStyle/>
          <a:p>
            <a:pPr marL="342900" indent="-342900">
              <a:lnSpc>
                <a:spcPct val="90000"/>
              </a:lnSpc>
              <a:spcBef>
                <a:spcPct val="20000"/>
              </a:spcBef>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pPr>
            <a:endParaRPr lang="en-GB" sz="2000"/>
          </a:p>
          <a:p>
            <a:pPr marL="342900" indent="-342900">
              <a:lnSpc>
                <a:spcPct val="90000"/>
              </a:lnSpc>
              <a:spcBef>
                <a:spcPct val="20000"/>
              </a:spcBef>
            </a:pPr>
            <a:endParaRPr lang="en-US" sz="2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13315" name="AutoShape 3"/>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13316" name="AutoShape 4"/>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13317" name="AutoShape 5"/>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13318" name="AutoShape 6"/>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13319" name="AutoShape 7"/>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
        <p:nvSpPr>
          <p:cNvPr id="13320" name="Rectangle 9"/>
          <p:cNvSpPr>
            <a:spLocks noGrp="1" noChangeArrowheads="1"/>
          </p:cNvSpPr>
          <p:nvPr>
            <p:ph type="title"/>
          </p:nvPr>
        </p:nvSpPr>
        <p:spPr>
          <a:xfrm>
            <a:off x="3143240" y="2571744"/>
            <a:ext cx="2928958" cy="1143000"/>
          </a:xfrm>
        </p:spPr>
        <p:txBody>
          <a:bodyPr/>
          <a:lstStyle/>
          <a:p>
            <a:pPr algn="l" eaLnBrk="1" hangingPunct="1"/>
            <a:r>
              <a:rPr lang="en-GB" sz="3200" b="1" dirty="0" smtClean="0">
                <a:solidFill>
                  <a:schemeClr val="accent2"/>
                </a:solidFill>
              </a:rPr>
              <a:t>Make it real </a:t>
            </a:r>
            <a:endParaRPr lang="en-US" sz="3200" dirty="0" smtClean="0">
              <a:solidFill>
                <a:schemeClr val="accent2"/>
              </a:solidFill>
            </a:endParaRPr>
          </a:p>
        </p:txBody>
      </p:sp>
      <p:sp>
        <p:nvSpPr>
          <p:cNvPr id="13322" name="Rectangle 11"/>
          <p:cNvSpPr>
            <a:spLocks noChangeArrowheads="1"/>
          </p:cNvSpPr>
          <p:nvPr/>
        </p:nvSpPr>
        <p:spPr bwMode="auto">
          <a:xfrm>
            <a:off x="179388" y="1268413"/>
            <a:ext cx="8662987" cy="3455987"/>
          </a:xfrm>
          <a:prstGeom prst="rect">
            <a:avLst/>
          </a:prstGeom>
          <a:noFill/>
          <a:ln w="9525">
            <a:noFill/>
            <a:miter lim="800000"/>
            <a:headEnd/>
            <a:tailEnd/>
          </a:ln>
        </p:spPr>
        <p:txBody>
          <a:bodyPr/>
          <a:lstStyle/>
          <a:p>
            <a:pPr marL="342900" indent="-342900">
              <a:lnSpc>
                <a:spcPct val="90000"/>
              </a:lnSpc>
              <a:spcBef>
                <a:spcPct val="20000"/>
              </a:spcBef>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pPr>
            <a:endParaRPr lang="en-GB" sz="2000"/>
          </a:p>
          <a:p>
            <a:pPr marL="342900" indent="-342900">
              <a:lnSpc>
                <a:spcPct val="90000"/>
              </a:lnSpc>
              <a:spcBef>
                <a:spcPct val="20000"/>
              </a:spcBef>
            </a:pPr>
            <a:endParaRPr lang="en-US" sz="2000"/>
          </a:p>
        </p:txBody>
      </p:sp>
      <p:sp>
        <p:nvSpPr>
          <p:cNvPr id="21" name="Rectangle 10"/>
          <p:cNvSpPr txBox="1">
            <a:spLocks noChangeArrowheads="1"/>
          </p:cNvSpPr>
          <p:nvPr/>
        </p:nvSpPr>
        <p:spPr bwMode="auto">
          <a:xfrm>
            <a:off x="692150" y="1781175"/>
            <a:ext cx="8158163" cy="3455988"/>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defRPr/>
            </a:pPr>
            <a:endParaRPr lang="en-GB" sz="3200" kern="0">
              <a:latin typeface="+mn-lt"/>
              <a:cs typeface="+mn-cs"/>
            </a:endParaRPr>
          </a:p>
          <a:p>
            <a:pPr marL="342900" indent="-342900">
              <a:lnSpc>
                <a:spcPct val="90000"/>
              </a:lnSpc>
              <a:spcBef>
                <a:spcPct val="20000"/>
              </a:spcBef>
              <a:defRPr/>
            </a:pPr>
            <a:endParaRPr lang="en-US" sz="3200" kern="0" dirty="0">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13315" name="AutoShape 3"/>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13316" name="AutoShape 4"/>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13317" name="AutoShape 5"/>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13318" name="AutoShape 6"/>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13319" name="AutoShape 7"/>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
        <p:nvSpPr>
          <p:cNvPr id="13320" name="Rectangle 9"/>
          <p:cNvSpPr>
            <a:spLocks noGrp="1" noChangeArrowheads="1"/>
          </p:cNvSpPr>
          <p:nvPr>
            <p:ph type="title"/>
          </p:nvPr>
        </p:nvSpPr>
        <p:spPr>
          <a:xfrm>
            <a:off x="0" y="260350"/>
            <a:ext cx="8229600" cy="1143000"/>
          </a:xfrm>
        </p:spPr>
        <p:txBody>
          <a:bodyPr/>
          <a:lstStyle/>
          <a:p>
            <a:pPr algn="l" eaLnBrk="1" hangingPunct="1"/>
            <a:r>
              <a:rPr lang="en-GB" sz="3200" b="1" dirty="0" smtClean="0">
                <a:solidFill>
                  <a:schemeClr val="accent2"/>
                </a:solidFill>
              </a:rPr>
              <a:t>Surgical sub-specialisation </a:t>
            </a:r>
            <a:endParaRPr lang="en-US" sz="3200" dirty="0" smtClean="0">
              <a:solidFill>
                <a:schemeClr val="accent2"/>
              </a:solidFill>
            </a:endParaRPr>
          </a:p>
        </p:txBody>
      </p:sp>
      <p:sp>
        <p:nvSpPr>
          <p:cNvPr id="13321" name="Rectangle 10"/>
          <p:cNvSpPr>
            <a:spLocks noGrp="1" noChangeArrowheads="1"/>
          </p:cNvSpPr>
          <p:nvPr>
            <p:ph type="body" idx="1"/>
          </p:nvPr>
        </p:nvSpPr>
        <p:spPr>
          <a:xfrm>
            <a:off x="539750" y="1628775"/>
            <a:ext cx="8158163" cy="3455988"/>
          </a:xfrm>
        </p:spPr>
        <p:txBody>
          <a:bodyPr/>
          <a:lstStyle/>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buFontTx/>
              <a:buNone/>
            </a:pPr>
            <a:endParaRPr lang="en-GB" smtClean="0"/>
          </a:p>
          <a:p>
            <a:pPr eaLnBrk="1" hangingPunct="1">
              <a:lnSpc>
                <a:spcPct val="90000"/>
              </a:lnSpc>
              <a:buFontTx/>
              <a:buNone/>
            </a:pPr>
            <a:endParaRPr lang="en-US" smtClean="0"/>
          </a:p>
        </p:txBody>
      </p:sp>
      <p:sp>
        <p:nvSpPr>
          <p:cNvPr id="13322" name="Rectangle 11"/>
          <p:cNvSpPr>
            <a:spLocks noChangeArrowheads="1"/>
          </p:cNvSpPr>
          <p:nvPr/>
        </p:nvSpPr>
        <p:spPr bwMode="auto">
          <a:xfrm>
            <a:off x="179388" y="1268413"/>
            <a:ext cx="8662987" cy="3455987"/>
          </a:xfrm>
          <a:prstGeom prst="rect">
            <a:avLst/>
          </a:prstGeom>
          <a:noFill/>
          <a:ln w="9525">
            <a:noFill/>
            <a:miter lim="800000"/>
            <a:headEnd/>
            <a:tailEnd/>
          </a:ln>
        </p:spPr>
        <p:txBody>
          <a:bodyPr/>
          <a:lstStyle/>
          <a:p>
            <a:pPr marL="342900" indent="-342900">
              <a:lnSpc>
                <a:spcPct val="90000"/>
              </a:lnSpc>
              <a:spcBef>
                <a:spcPct val="20000"/>
              </a:spcBef>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pPr>
            <a:endParaRPr lang="en-GB" sz="2000"/>
          </a:p>
          <a:p>
            <a:pPr marL="342900" indent="-342900">
              <a:lnSpc>
                <a:spcPct val="90000"/>
              </a:lnSpc>
              <a:spcBef>
                <a:spcPct val="20000"/>
              </a:spcBef>
            </a:pPr>
            <a:endParaRPr lang="en-US" sz="2000"/>
          </a:p>
        </p:txBody>
      </p:sp>
      <p:sp>
        <p:nvSpPr>
          <p:cNvPr id="21" name="Rectangle 10"/>
          <p:cNvSpPr txBox="1">
            <a:spLocks noChangeArrowheads="1"/>
          </p:cNvSpPr>
          <p:nvPr/>
        </p:nvSpPr>
        <p:spPr bwMode="auto">
          <a:xfrm>
            <a:off x="692150" y="1781175"/>
            <a:ext cx="8158163" cy="3455988"/>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defRPr/>
            </a:pPr>
            <a:endParaRPr lang="en-GB" sz="3200" kern="0">
              <a:latin typeface="+mn-lt"/>
              <a:cs typeface="+mn-cs"/>
            </a:endParaRPr>
          </a:p>
          <a:p>
            <a:pPr marL="342900" indent="-342900">
              <a:lnSpc>
                <a:spcPct val="90000"/>
              </a:lnSpc>
              <a:spcBef>
                <a:spcPct val="20000"/>
              </a:spcBef>
              <a:defRPr/>
            </a:pPr>
            <a:endParaRPr lang="en-US" sz="3200" kern="0" dirty="0">
              <a:latin typeface="+mn-lt"/>
              <a:cs typeface="+mn-cs"/>
            </a:endParaRPr>
          </a:p>
        </p:txBody>
      </p:sp>
      <p:sp>
        <p:nvSpPr>
          <p:cNvPr id="13"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3200" b="0" i="0" u="none" strike="noStrike" kern="0" cap="none" spc="0" normalizeH="0" baseline="0" noProof="0" smtClean="0">
                <a:ln>
                  <a:noFill/>
                </a:ln>
                <a:solidFill>
                  <a:schemeClr val="accent2"/>
                </a:solidFill>
                <a:effectLst/>
                <a:uLnTx/>
                <a:uFillTx/>
                <a:latin typeface="+mn-lt"/>
                <a:ea typeface="+mn-ea"/>
                <a:cs typeface="+mn-cs"/>
              </a:rPr>
              <a:t>Barriers: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smtClean="0">
                <a:ln>
                  <a:noFill/>
                </a:ln>
                <a:solidFill>
                  <a:schemeClr val="accent2"/>
                </a:solidFill>
                <a:effectLst/>
                <a:uLnTx/>
                <a:uFillTx/>
                <a:latin typeface="+mn-lt"/>
                <a:ea typeface="+mn-ea"/>
                <a:cs typeface="+mn-cs"/>
              </a:rPr>
              <a:t>Risk of losing PAs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smtClean="0">
                <a:ln>
                  <a:noFill/>
                </a:ln>
                <a:solidFill>
                  <a:schemeClr val="accent2"/>
                </a:solidFill>
                <a:effectLst/>
                <a:uLnTx/>
                <a:uFillTx/>
                <a:latin typeface="+mn-lt"/>
                <a:ea typeface="+mn-ea"/>
                <a:cs typeface="+mn-cs"/>
              </a:rPr>
              <a:t>Lack UGI Consultants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smtClean="0">
                <a:ln>
                  <a:noFill/>
                </a:ln>
                <a:solidFill>
                  <a:schemeClr val="accent2"/>
                </a:solidFill>
                <a:effectLst/>
                <a:uLnTx/>
                <a:uFillTx/>
                <a:latin typeface="+mn-lt"/>
                <a:ea typeface="+mn-ea"/>
                <a:cs typeface="+mn-cs"/>
              </a:rPr>
              <a:t>Breaching  targets – 18 weeks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smtClean="0">
                <a:ln>
                  <a:noFill/>
                </a:ln>
                <a:solidFill>
                  <a:schemeClr val="accent2"/>
                </a:solidFill>
                <a:effectLst/>
                <a:uLnTx/>
                <a:uFillTx/>
                <a:latin typeface="+mn-lt"/>
                <a:ea typeface="+mn-ea"/>
                <a:cs typeface="+mn-cs"/>
              </a:rPr>
              <a:t>Private practice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blinds(horizontal)">
                                      <p:cBhvr>
                                        <p:cTn id="7" dur="500"/>
                                        <p:tgtEl>
                                          <p:spTgt spid="1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3" end="3"/>
                                            </p:txEl>
                                          </p:spTgt>
                                        </p:tgtEl>
                                        <p:attrNameLst>
                                          <p:attrName>style.visibility</p:attrName>
                                        </p:attrNameLst>
                                      </p:cBhvr>
                                      <p:to>
                                        <p:strVal val="visible"/>
                                      </p:to>
                                    </p:set>
                                    <p:animEffect transition="in" filter="blinds(horizontal)">
                                      <p:cBhvr>
                                        <p:cTn id="10" dur="500"/>
                                        <p:tgtEl>
                                          <p:spTgt spid="1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blinds(horizontal)">
                                      <p:cBhvr>
                                        <p:cTn id="13" dur="500"/>
                                        <p:tgtEl>
                                          <p:spTgt spid="1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xEl>
                                              <p:pRg st="5" end="5"/>
                                            </p:txEl>
                                          </p:spTgt>
                                        </p:tgtEl>
                                        <p:attrNameLst>
                                          <p:attrName>style.visibility</p:attrName>
                                        </p:attrNameLst>
                                      </p:cBhvr>
                                      <p:to>
                                        <p:strVal val="visible"/>
                                      </p:to>
                                    </p:set>
                                    <p:animEffect transition="in" filter="blinds(horizontal)">
                                      <p:cBhvr>
                                        <p:cTn id="16"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13315" name="AutoShape 3"/>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13316" name="AutoShape 4"/>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13317" name="AutoShape 5"/>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13318" name="AutoShape 6"/>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13319" name="AutoShape 7"/>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
        <p:nvSpPr>
          <p:cNvPr id="13320" name="Rectangle 9"/>
          <p:cNvSpPr>
            <a:spLocks noGrp="1" noChangeArrowheads="1"/>
          </p:cNvSpPr>
          <p:nvPr>
            <p:ph type="title"/>
          </p:nvPr>
        </p:nvSpPr>
        <p:spPr>
          <a:xfrm>
            <a:off x="0" y="214290"/>
            <a:ext cx="8229600" cy="1143000"/>
          </a:xfrm>
        </p:spPr>
        <p:txBody>
          <a:bodyPr/>
          <a:lstStyle/>
          <a:p>
            <a:pPr algn="l" eaLnBrk="1" hangingPunct="1"/>
            <a:r>
              <a:rPr lang="en-GB" sz="3200" b="1" dirty="0" smtClean="0">
                <a:solidFill>
                  <a:schemeClr val="accent2"/>
                </a:solidFill>
              </a:rPr>
              <a:t>Specialisation Solutions </a:t>
            </a:r>
            <a:endParaRPr lang="en-US" sz="3200" dirty="0" smtClean="0">
              <a:solidFill>
                <a:schemeClr val="accent2"/>
              </a:solidFill>
            </a:endParaRPr>
          </a:p>
        </p:txBody>
      </p:sp>
      <p:sp>
        <p:nvSpPr>
          <p:cNvPr id="13321" name="Rectangle 10"/>
          <p:cNvSpPr>
            <a:spLocks noGrp="1" noChangeArrowheads="1"/>
          </p:cNvSpPr>
          <p:nvPr>
            <p:ph type="body" idx="1"/>
          </p:nvPr>
        </p:nvSpPr>
        <p:spPr>
          <a:xfrm>
            <a:off x="539750" y="1628775"/>
            <a:ext cx="8158163" cy="3455988"/>
          </a:xfrm>
        </p:spPr>
        <p:txBody>
          <a:bodyPr/>
          <a:lstStyle/>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buFontTx/>
              <a:buNone/>
            </a:pPr>
            <a:endParaRPr lang="en-GB" smtClean="0"/>
          </a:p>
          <a:p>
            <a:pPr eaLnBrk="1" hangingPunct="1">
              <a:lnSpc>
                <a:spcPct val="90000"/>
              </a:lnSpc>
              <a:buFontTx/>
              <a:buNone/>
            </a:pPr>
            <a:endParaRPr lang="en-US" smtClean="0"/>
          </a:p>
        </p:txBody>
      </p:sp>
      <p:sp>
        <p:nvSpPr>
          <p:cNvPr id="13322" name="Rectangle 11"/>
          <p:cNvSpPr>
            <a:spLocks noChangeArrowheads="1"/>
          </p:cNvSpPr>
          <p:nvPr/>
        </p:nvSpPr>
        <p:spPr bwMode="auto">
          <a:xfrm>
            <a:off x="179388" y="1268413"/>
            <a:ext cx="8662987" cy="3455987"/>
          </a:xfrm>
          <a:prstGeom prst="rect">
            <a:avLst/>
          </a:prstGeom>
          <a:noFill/>
          <a:ln w="9525">
            <a:noFill/>
            <a:miter lim="800000"/>
            <a:headEnd/>
            <a:tailEnd/>
          </a:ln>
        </p:spPr>
        <p:txBody>
          <a:bodyPr/>
          <a:lstStyle/>
          <a:p>
            <a:pPr marL="342900" indent="-342900">
              <a:lnSpc>
                <a:spcPct val="90000"/>
              </a:lnSpc>
              <a:spcBef>
                <a:spcPct val="20000"/>
              </a:spcBef>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pPr>
            <a:endParaRPr lang="en-GB" sz="2000"/>
          </a:p>
          <a:p>
            <a:pPr marL="342900" indent="-342900">
              <a:lnSpc>
                <a:spcPct val="90000"/>
              </a:lnSpc>
              <a:spcBef>
                <a:spcPct val="20000"/>
              </a:spcBef>
            </a:pPr>
            <a:endParaRPr lang="en-US" sz="2000"/>
          </a:p>
        </p:txBody>
      </p:sp>
      <p:sp>
        <p:nvSpPr>
          <p:cNvPr id="21" name="Rectangle 10"/>
          <p:cNvSpPr txBox="1">
            <a:spLocks noChangeArrowheads="1"/>
          </p:cNvSpPr>
          <p:nvPr/>
        </p:nvSpPr>
        <p:spPr bwMode="auto">
          <a:xfrm>
            <a:off x="692150" y="1781175"/>
            <a:ext cx="8158163" cy="3455988"/>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defRPr/>
            </a:pPr>
            <a:endParaRPr lang="en-GB" sz="3200" kern="0">
              <a:latin typeface="+mn-lt"/>
              <a:cs typeface="+mn-cs"/>
            </a:endParaRPr>
          </a:p>
          <a:p>
            <a:pPr marL="342900" indent="-342900">
              <a:lnSpc>
                <a:spcPct val="90000"/>
              </a:lnSpc>
              <a:spcBef>
                <a:spcPct val="20000"/>
              </a:spcBef>
              <a:defRPr/>
            </a:pPr>
            <a:endParaRPr lang="en-US" sz="3200" kern="0" dirty="0">
              <a:latin typeface="+mn-lt"/>
              <a:cs typeface="+mn-cs"/>
            </a:endParaRPr>
          </a:p>
        </p:txBody>
      </p:sp>
      <p:sp>
        <p:nvSpPr>
          <p:cNvPr id="14"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smtClean="0">
                <a:ln>
                  <a:noFill/>
                </a:ln>
                <a:solidFill>
                  <a:schemeClr val="accent2"/>
                </a:solidFill>
                <a:effectLst/>
                <a:uLnTx/>
                <a:uFillTx/>
                <a:latin typeface="+mn-lt"/>
                <a:ea typeface="+mn-ea"/>
                <a:cs typeface="+mn-cs"/>
              </a:rPr>
              <a:t>Long-term Improvement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smtClean="0">
                <a:ln>
                  <a:noFill/>
                </a:ln>
                <a:solidFill>
                  <a:schemeClr val="accent2"/>
                </a:solidFill>
                <a:effectLst/>
                <a:uLnTx/>
                <a:uFillTx/>
                <a:latin typeface="+mn-lt"/>
                <a:ea typeface="+mn-ea"/>
                <a:cs typeface="+mn-cs"/>
              </a:rPr>
              <a:t>Need to understand what you have now within surgery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smtClean="0">
                <a:ln>
                  <a:noFill/>
                </a:ln>
                <a:solidFill>
                  <a:schemeClr val="accent2"/>
                </a:solidFill>
                <a:effectLst/>
                <a:uLnTx/>
                <a:uFillTx/>
                <a:latin typeface="+mn-lt"/>
                <a:ea typeface="+mn-ea"/>
                <a:cs typeface="+mn-cs"/>
              </a:rPr>
              <a:t>Need a vision of ideal surgical model to meet service needs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smtClean="0">
                <a:ln>
                  <a:noFill/>
                </a:ln>
                <a:solidFill>
                  <a:schemeClr val="accent2"/>
                </a:solidFill>
                <a:effectLst/>
                <a:uLnTx/>
                <a:uFillTx/>
                <a:latin typeface="+mn-lt"/>
                <a:ea typeface="+mn-ea"/>
                <a:cs typeface="+mn-cs"/>
              </a:rPr>
              <a:t>Gap analysis of current to future state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smtClean="0">
                <a:ln>
                  <a:noFill/>
                </a:ln>
                <a:solidFill>
                  <a:schemeClr val="accent2"/>
                </a:solidFill>
                <a:effectLst/>
                <a:uLnTx/>
                <a:uFillTx/>
                <a:latin typeface="+mn-lt"/>
                <a:ea typeface="+mn-ea"/>
                <a:cs typeface="+mn-cs"/>
              </a:rPr>
              <a:t>Think outside of the box for your </a:t>
            </a:r>
            <a:br>
              <a:rPr kumimoji="0" lang="en-GB" sz="3200" b="0" i="0" u="none" strike="noStrike" kern="0" cap="none" spc="0" normalizeH="0" baseline="0" noProof="0" smtClean="0">
                <a:ln>
                  <a:noFill/>
                </a:ln>
                <a:solidFill>
                  <a:schemeClr val="accent2"/>
                </a:solidFill>
                <a:effectLst/>
                <a:uLnTx/>
                <a:uFillTx/>
                <a:latin typeface="+mn-lt"/>
                <a:ea typeface="+mn-ea"/>
                <a:cs typeface="+mn-cs"/>
              </a:rPr>
            </a:br>
            <a:r>
              <a:rPr kumimoji="0" lang="en-GB" sz="3200" b="0" i="0" u="none" strike="noStrike" kern="0" cap="none" spc="0" normalizeH="0" baseline="0" noProof="0" smtClean="0">
                <a:ln>
                  <a:noFill/>
                </a:ln>
                <a:solidFill>
                  <a:schemeClr val="accent2"/>
                </a:solidFill>
                <a:effectLst/>
                <a:uLnTx/>
                <a:uFillTx/>
                <a:latin typeface="+mn-lt"/>
                <a:ea typeface="+mn-ea"/>
                <a:cs typeface="+mn-cs"/>
              </a:rPr>
              <a:t>solutions to achieve your goal</a:t>
            </a:r>
            <a:endParaRPr kumimoji="0" lang="en-US" sz="3200" b="0" i="0" u="none" strike="noStrike" kern="0" cap="none" spc="0" normalizeH="0" baseline="0" noProof="0" dirty="0" smtClean="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amond(in)">
                                      <p:cBhvr>
                                        <p:cTn id="7" dur="2000"/>
                                        <p:tgtEl>
                                          <p:spTgt spid="14">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diamond(in)">
                                      <p:cBhvr>
                                        <p:cTn id="10" dur="2000"/>
                                        <p:tgtEl>
                                          <p:spTgt spid="14">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diamond(in)">
                                      <p:cBhvr>
                                        <p:cTn id="13" dur="2000"/>
                                        <p:tgtEl>
                                          <p:spTgt spid="14">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diamond(in)">
                                      <p:cBhvr>
                                        <p:cTn id="16" dur="2000"/>
                                        <p:tgtEl>
                                          <p:spTgt spid="14">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diamond(in)">
                                      <p:cBhvr>
                                        <p:cTn id="19"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Pj04022050000[1]"/>
          <p:cNvPicPr>
            <a:picLocks noGrp="1" noChangeAspect="1" noChangeArrowheads="1"/>
          </p:cNvPicPr>
          <p:nvPr>
            <p:ph/>
          </p:nvPr>
        </p:nvPicPr>
        <p:blipFill>
          <a:blip r:embed="rId2" cstate="print"/>
          <a:srcRect/>
          <a:stretch>
            <a:fillRect/>
          </a:stretch>
        </p:blipFill>
        <p:spPr bwMode="auto">
          <a:xfrm>
            <a:off x="0" y="1147763"/>
            <a:ext cx="9144000" cy="5710237"/>
          </a:xfrm>
          <a:noFill/>
          <a:ln>
            <a:miter lim="800000"/>
            <a:headEnd/>
            <a:tailEnd/>
          </a:ln>
        </p:spPr>
      </p:pic>
      <p:sp>
        <p:nvSpPr>
          <p:cNvPr id="11267" name="Rectangle 3"/>
          <p:cNvSpPr>
            <a:spLocks noGrp="1" noChangeArrowheads="1"/>
          </p:cNvSpPr>
          <p:nvPr>
            <p:ph type="title" sz="quarter" idx="4294967295"/>
          </p:nvPr>
        </p:nvSpPr>
        <p:spPr bwMode="auto">
          <a:xfrm>
            <a:off x="0" y="274638"/>
            <a:ext cx="8229600" cy="1143000"/>
          </a:xfrm>
          <a:prstGeom prst="rect">
            <a:avLst/>
          </a:prstGeom>
          <a:noFill/>
          <a:ln>
            <a:miter lim="800000"/>
            <a:headEnd/>
            <a:tailEnd/>
          </a:ln>
        </p:spPr>
        <p:txBody>
          <a:bodyPr/>
          <a:lstStyle/>
          <a:p>
            <a:pPr eaLnBrk="1" hangingPunct="1"/>
            <a:r>
              <a:rPr lang="en-GB" smtClean="0">
                <a:solidFill>
                  <a:srgbClr val="000066"/>
                </a:solidFill>
              </a:rPr>
              <a:t>Defaulting</a:t>
            </a:r>
            <a:r>
              <a:rPr lang="en-GB" smtClean="0"/>
              <a:t> </a:t>
            </a:r>
            <a:endParaRPr lang="en-US" smtClean="0"/>
          </a:p>
        </p:txBody>
      </p:sp>
      <p:sp>
        <p:nvSpPr>
          <p:cNvPr id="11268" name="Oval 4"/>
          <p:cNvSpPr>
            <a:spLocks noChangeArrowheads="1"/>
          </p:cNvSpPr>
          <p:nvPr/>
        </p:nvSpPr>
        <p:spPr bwMode="auto">
          <a:xfrm>
            <a:off x="5148263" y="2781300"/>
            <a:ext cx="2087562" cy="863600"/>
          </a:xfrm>
          <a:prstGeom prst="ellipse">
            <a:avLst/>
          </a:prstGeom>
          <a:noFill/>
          <a:ln w="9525" algn="ctr">
            <a:noFill/>
            <a:round/>
            <a:headEnd/>
            <a:tailEnd/>
          </a:ln>
        </p:spPr>
        <p:txBody>
          <a:bodyPr wrap="none" anchor="ctr">
            <a:spAutoFit/>
          </a:bodyPr>
          <a:lstStyle/>
          <a:p>
            <a:endParaRPr lang="en-US"/>
          </a:p>
        </p:txBody>
      </p:sp>
      <p:sp>
        <p:nvSpPr>
          <p:cNvPr id="11269" name="Oval 5"/>
          <p:cNvSpPr>
            <a:spLocks noChangeArrowheads="1"/>
          </p:cNvSpPr>
          <p:nvPr/>
        </p:nvSpPr>
        <p:spPr bwMode="auto">
          <a:xfrm>
            <a:off x="5364163" y="2636838"/>
            <a:ext cx="1655762" cy="792162"/>
          </a:xfrm>
          <a:prstGeom prst="ellipse">
            <a:avLst/>
          </a:prstGeom>
          <a:noFill/>
          <a:ln w="9525" algn="ctr">
            <a:noFill/>
            <a:round/>
            <a:headEnd/>
            <a:tailEnd/>
          </a:ln>
        </p:spPr>
        <p:txBody>
          <a:bodyPr wrap="none" anchor="ctr">
            <a:spAutoFit/>
          </a:bodyPr>
          <a:lstStyle/>
          <a:p>
            <a:endParaRPr lang="en-US"/>
          </a:p>
        </p:txBody>
      </p:sp>
      <p:sp>
        <p:nvSpPr>
          <p:cNvPr id="230406" name="Text Box 6"/>
          <p:cNvSpPr txBox="1">
            <a:spLocks noChangeArrowheads="1"/>
          </p:cNvSpPr>
          <p:nvPr/>
        </p:nvSpPr>
        <p:spPr bwMode="auto">
          <a:xfrm>
            <a:off x="4716463" y="3357563"/>
            <a:ext cx="2232025" cy="396875"/>
          </a:xfrm>
          <a:prstGeom prst="rect">
            <a:avLst/>
          </a:prstGeom>
          <a:noFill/>
          <a:ln w="9525" algn="ctr">
            <a:noFill/>
            <a:miter lim="800000"/>
            <a:headEnd/>
            <a:tailEnd/>
          </a:ln>
        </p:spPr>
        <p:txBody>
          <a:bodyPr>
            <a:spAutoFit/>
          </a:bodyPr>
          <a:lstStyle/>
          <a:p>
            <a:pPr marL="457200"/>
            <a:r>
              <a:rPr lang="en-GB"/>
              <a:t>Booking staff</a:t>
            </a:r>
            <a:endParaRPr lang="en-US"/>
          </a:p>
        </p:txBody>
      </p:sp>
      <p:sp>
        <p:nvSpPr>
          <p:cNvPr id="230407" name="Text Box 7"/>
          <p:cNvSpPr txBox="1">
            <a:spLocks noChangeArrowheads="1"/>
          </p:cNvSpPr>
          <p:nvPr/>
        </p:nvSpPr>
        <p:spPr bwMode="auto">
          <a:xfrm>
            <a:off x="1692275" y="3789363"/>
            <a:ext cx="2232025" cy="396875"/>
          </a:xfrm>
          <a:prstGeom prst="rect">
            <a:avLst/>
          </a:prstGeom>
          <a:noFill/>
          <a:ln w="9525" algn="ctr">
            <a:noFill/>
            <a:miter lim="800000"/>
            <a:headEnd/>
            <a:tailEnd/>
          </a:ln>
        </p:spPr>
        <p:txBody>
          <a:bodyPr>
            <a:spAutoFit/>
          </a:bodyPr>
          <a:lstStyle/>
          <a:p>
            <a:pPr marL="457200"/>
            <a:r>
              <a:rPr lang="en-GB"/>
              <a:t>Consultants</a:t>
            </a:r>
            <a:endParaRPr lang="en-US"/>
          </a:p>
        </p:txBody>
      </p:sp>
      <p:sp>
        <p:nvSpPr>
          <p:cNvPr id="230408" name="Text Box 8"/>
          <p:cNvSpPr txBox="1">
            <a:spLocks noChangeArrowheads="1"/>
          </p:cNvSpPr>
          <p:nvPr/>
        </p:nvSpPr>
        <p:spPr bwMode="auto">
          <a:xfrm>
            <a:off x="5651500" y="2565400"/>
            <a:ext cx="2952750" cy="396875"/>
          </a:xfrm>
          <a:prstGeom prst="rect">
            <a:avLst/>
          </a:prstGeom>
          <a:noFill/>
          <a:ln w="9525" algn="ctr">
            <a:noFill/>
            <a:miter lim="800000"/>
            <a:headEnd/>
            <a:tailEnd/>
          </a:ln>
        </p:spPr>
        <p:txBody>
          <a:bodyPr>
            <a:spAutoFit/>
          </a:bodyPr>
          <a:lstStyle/>
          <a:p>
            <a:pPr marL="457200"/>
            <a:r>
              <a:rPr lang="en-GB"/>
              <a:t>Pre-op assessment</a:t>
            </a:r>
            <a:endParaRPr lang="en-US"/>
          </a:p>
        </p:txBody>
      </p:sp>
      <p:sp>
        <p:nvSpPr>
          <p:cNvPr id="230409" name="Text Box 9"/>
          <p:cNvSpPr txBox="1">
            <a:spLocks noChangeArrowheads="1"/>
          </p:cNvSpPr>
          <p:nvPr/>
        </p:nvSpPr>
        <p:spPr bwMode="auto">
          <a:xfrm>
            <a:off x="684213" y="2133600"/>
            <a:ext cx="2736850" cy="396875"/>
          </a:xfrm>
          <a:prstGeom prst="rect">
            <a:avLst/>
          </a:prstGeom>
          <a:noFill/>
          <a:ln w="9525" algn="ctr">
            <a:noFill/>
            <a:miter lim="800000"/>
            <a:headEnd/>
            <a:tailEnd/>
          </a:ln>
        </p:spPr>
        <p:txBody>
          <a:bodyPr>
            <a:spAutoFit/>
          </a:bodyPr>
          <a:lstStyle/>
          <a:p>
            <a:pPr marL="457200"/>
            <a:r>
              <a:rPr lang="en-GB"/>
              <a:t>Bed Managers</a:t>
            </a:r>
            <a:endParaRPr lang="en-US"/>
          </a:p>
        </p:txBody>
      </p:sp>
      <p:sp>
        <p:nvSpPr>
          <p:cNvPr id="230410" name="Text Box 10"/>
          <p:cNvSpPr txBox="1">
            <a:spLocks noChangeArrowheads="1"/>
          </p:cNvSpPr>
          <p:nvPr/>
        </p:nvSpPr>
        <p:spPr bwMode="auto">
          <a:xfrm>
            <a:off x="5940425" y="4868863"/>
            <a:ext cx="2951163" cy="396875"/>
          </a:xfrm>
          <a:prstGeom prst="rect">
            <a:avLst/>
          </a:prstGeom>
          <a:noFill/>
          <a:ln w="9525" algn="ctr">
            <a:noFill/>
            <a:miter lim="800000"/>
            <a:headEnd/>
            <a:tailEnd/>
          </a:ln>
        </p:spPr>
        <p:txBody>
          <a:bodyPr>
            <a:spAutoFit/>
          </a:bodyPr>
          <a:lstStyle/>
          <a:p>
            <a:pPr marL="457200"/>
            <a:r>
              <a:rPr lang="en-GB"/>
              <a:t>Ward staff</a:t>
            </a:r>
            <a:endParaRPr lang="en-US"/>
          </a:p>
        </p:txBody>
      </p:sp>
      <p:sp>
        <p:nvSpPr>
          <p:cNvPr id="230411" name="Text Box 11"/>
          <p:cNvSpPr txBox="1">
            <a:spLocks noChangeArrowheads="1"/>
          </p:cNvSpPr>
          <p:nvPr/>
        </p:nvSpPr>
        <p:spPr bwMode="auto">
          <a:xfrm>
            <a:off x="5076825" y="5661025"/>
            <a:ext cx="2592388" cy="396875"/>
          </a:xfrm>
          <a:prstGeom prst="rect">
            <a:avLst/>
          </a:prstGeom>
          <a:noFill/>
          <a:ln w="9525" algn="ctr">
            <a:noFill/>
            <a:miter lim="800000"/>
            <a:headEnd/>
            <a:tailEnd/>
          </a:ln>
        </p:spPr>
        <p:txBody>
          <a:bodyPr>
            <a:spAutoFit/>
          </a:bodyPr>
          <a:lstStyle/>
          <a:p>
            <a:pPr marL="457200"/>
            <a:r>
              <a:rPr lang="en-GB"/>
              <a:t>Medical records</a:t>
            </a:r>
            <a:endParaRPr lang="en-US"/>
          </a:p>
        </p:txBody>
      </p:sp>
      <p:sp>
        <p:nvSpPr>
          <p:cNvPr id="230412" name="Text Box 12"/>
          <p:cNvSpPr txBox="1">
            <a:spLocks noChangeArrowheads="1"/>
          </p:cNvSpPr>
          <p:nvPr/>
        </p:nvSpPr>
        <p:spPr bwMode="auto">
          <a:xfrm>
            <a:off x="611188" y="4724400"/>
            <a:ext cx="3168650" cy="396875"/>
          </a:xfrm>
          <a:prstGeom prst="rect">
            <a:avLst/>
          </a:prstGeom>
          <a:noFill/>
          <a:ln w="9525" algn="ctr">
            <a:noFill/>
            <a:miter lim="800000"/>
            <a:headEnd/>
            <a:tailEnd/>
          </a:ln>
        </p:spPr>
        <p:txBody>
          <a:bodyPr>
            <a:spAutoFit/>
          </a:bodyPr>
          <a:lstStyle/>
          <a:p>
            <a:pPr marL="457200"/>
            <a:r>
              <a:rPr lang="en-GB"/>
              <a:t>Secretaries</a:t>
            </a:r>
            <a:endParaRPr lang="en-US"/>
          </a:p>
        </p:txBody>
      </p:sp>
      <p:sp>
        <p:nvSpPr>
          <p:cNvPr id="230413" name="Text Box 13"/>
          <p:cNvSpPr txBox="1">
            <a:spLocks noChangeArrowheads="1"/>
          </p:cNvSpPr>
          <p:nvPr/>
        </p:nvSpPr>
        <p:spPr bwMode="auto">
          <a:xfrm>
            <a:off x="827088" y="6021388"/>
            <a:ext cx="3384550" cy="396875"/>
          </a:xfrm>
          <a:prstGeom prst="rect">
            <a:avLst/>
          </a:prstGeom>
          <a:noFill/>
          <a:ln w="9525" algn="ctr">
            <a:noFill/>
            <a:miter lim="800000"/>
            <a:headEnd/>
            <a:tailEnd/>
          </a:ln>
        </p:spPr>
        <p:txBody>
          <a:bodyPr>
            <a:spAutoFit/>
          </a:bodyPr>
          <a:lstStyle/>
          <a:p>
            <a:pPr marL="457200"/>
            <a:r>
              <a:rPr lang="en-GB"/>
              <a:t>        Coders</a:t>
            </a:r>
            <a:endParaRPr lang="en-US"/>
          </a:p>
        </p:txBody>
      </p:sp>
      <p:sp>
        <p:nvSpPr>
          <p:cNvPr id="230415" name="Text Box 15"/>
          <p:cNvSpPr txBox="1">
            <a:spLocks noChangeArrowheads="1"/>
          </p:cNvSpPr>
          <p:nvPr/>
        </p:nvSpPr>
        <p:spPr bwMode="auto">
          <a:xfrm>
            <a:off x="6227763" y="1412875"/>
            <a:ext cx="2305050" cy="396875"/>
          </a:xfrm>
          <a:prstGeom prst="rect">
            <a:avLst/>
          </a:prstGeom>
          <a:noFill/>
          <a:ln w="9525" algn="ctr">
            <a:noFill/>
            <a:miter lim="800000"/>
            <a:headEnd/>
            <a:tailEnd/>
          </a:ln>
        </p:spPr>
        <p:txBody>
          <a:bodyPr>
            <a:spAutoFit/>
          </a:bodyPr>
          <a:lstStyle/>
          <a:p>
            <a:pPr marL="457200"/>
            <a:r>
              <a:rPr lang="en-GB"/>
              <a:t>Pharmacy</a:t>
            </a:r>
            <a:endParaRPr lang="en-US"/>
          </a:p>
        </p:txBody>
      </p:sp>
      <p:sp>
        <p:nvSpPr>
          <p:cNvPr id="230416" name="Text Box 16"/>
          <p:cNvSpPr txBox="1">
            <a:spLocks noChangeArrowheads="1"/>
          </p:cNvSpPr>
          <p:nvPr/>
        </p:nvSpPr>
        <p:spPr bwMode="auto">
          <a:xfrm>
            <a:off x="3779838" y="4005263"/>
            <a:ext cx="1944687" cy="641350"/>
          </a:xfrm>
          <a:prstGeom prst="rect">
            <a:avLst/>
          </a:prstGeom>
          <a:noFill/>
          <a:ln w="9525" algn="ctr">
            <a:noFill/>
            <a:miter lim="800000"/>
            <a:headEnd/>
            <a:tailEnd/>
          </a:ln>
        </p:spPr>
        <p:txBody>
          <a:bodyPr>
            <a:spAutoFit/>
          </a:bodyPr>
          <a:lstStyle/>
          <a:p>
            <a:pPr marL="457200"/>
            <a:r>
              <a:rPr lang="en-GB" sz="3600" b="1"/>
              <a:t>10%</a:t>
            </a:r>
            <a:endParaRPr lang="en-US" sz="3600" b="1"/>
          </a:p>
        </p:txBody>
      </p:sp>
      <p:pic>
        <p:nvPicPr>
          <p:cNvPr id="16" name="Picture 2"/>
          <p:cNvPicPr>
            <a:picLocks noChangeAspect="1" noChangeArrowheads="1"/>
          </p:cNvPicPr>
          <p:nvPr/>
        </p:nvPicPr>
        <p:blipFill>
          <a:blip r:embed="rId3" cstate="print"/>
          <a:srcRect/>
          <a:stretch>
            <a:fillRect/>
          </a:stretch>
        </p:blipFill>
        <p:spPr bwMode="auto">
          <a:xfrm>
            <a:off x="6372225" y="260350"/>
            <a:ext cx="2474913" cy="80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0407"/>
                                        </p:tgtEl>
                                        <p:attrNameLst>
                                          <p:attrName>style.visibility</p:attrName>
                                        </p:attrNameLst>
                                      </p:cBhvr>
                                      <p:to>
                                        <p:strVal val="visible"/>
                                      </p:to>
                                    </p:set>
                                    <p:anim calcmode="lin" valueType="num">
                                      <p:cBhvr additive="base">
                                        <p:cTn id="7" dur="500" fill="hold"/>
                                        <p:tgtEl>
                                          <p:spTgt spid="230407"/>
                                        </p:tgtEl>
                                        <p:attrNameLst>
                                          <p:attrName>ppt_x</p:attrName>
                                        </p:attrNameLst>
                                      </p:cBhvr>
                                      <p:tavLst>
                                        <p:tav tm="0">
                                          <p:val>
                                            <p:strVal val="#ppt_x"/>
                                          </p:val>
                                        </p:tav>
                                        <p:tav tm="100000">
                                          <p:val>
                                            <p:strVal val="#ppt_x"/>
                                          </p:val>
                                        </p:tav>
                                      </p:tavLst>
                                    </p:anim>
                                    <p:anim calcmode="lin" valueType="num">
                                      <p:cBhvr additive="base">
                                        <p:cTn id="8" dur="500" fill="hold"/>
                                        <p:tgtEl>
                                          <p:spTgt spid="2304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0406"/>
                                        </p:tgtEl>
                                        <p:attrNameLst>
                                          <p:attrName>style.visibility</p:attrName>
                                        </p:attrNameLst>
                                      </p:cBhvr>
                                      <p:to>
                                        <p:strVal val="visible"/>
                                      </p:to>
                                    </p:set>
                                    <p:anim calcmode="lin" valueType="num">
                                      <p:cBhvr additive="base">
                                        <p:cTn id="13" dur="500" fill="hold"/>
                                        <p:tgtEl>
                                          <p:spTgt spid="230406"/>
                                        </p:tgtEl>
                                        <p:attrNameLst>
                                          <p:attrName>ppt_x</p:attrName>
                                        </p:attrNameLst>
                                      </p:cBhvr>
                                      <p:tavLst>
                                        <p:tav tm="0">
                                          <p:val>
                                            <p:strVal val="#ppt_x"/>
                                          </p:val>
                                        </p:tav>
                                        <p:tav tm="100000">
                                          <p:val>
                                            <p:strVal val="#ppt_x"/>
                                          </p:val>
                                        </p:tav>
                                      </p:tavLst>
                                    </p:anim>
                                    <p:anim calcmode="lin" valueType="num">
                                      <p:cBhvr additive="base">
                                        <p:cTn id="14" dur="500" fill="hold"/>
                                        <p:tgtEl>
                                          <p:spTgt spid="23040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0408"/>
                                        </p:tgtEl>
                                        <p:attrNameLst>
                                          <p:attrName>style.visibility</p:attrName>
                                        </p:attrNameLst>
                                      </p:cBhvr>
                                      <p:to>
                                        <p:strVal val="visible"/>
                                      </p:to>
                                    </p:set>
                                    <p:anim calcmode="lin" valueType="num">
                                      <p:cBhvr additive="base">
                                        <p:cTn id="19" dur="500" fill="hold"/>
                                        <p:tgtEl>
                                          <p:spTgt spid="230408"/>
                                        </p:tgtEl>
                                        <p:attrNameLst>
                                          <p:attrName>ppt_x</p:attrName>
                                        </p:attrNameLst>
                                      </p:cBhvr>
                                      <p:tavLst>
                                        <p:tav tm="0">
                                          <p:val>
                                            <p:strVal val="#ppt_x"/>
                                          </p:val>
                                        </p:tav>
                                        <p:tav tm="100000">
                                          <p:val>
                                            <p:strVal val="#ppt_x"/>
                                          </p:val>
                                        </p:tav>
                                      </p:tavLst>
                                    </p:anim>
                                    <p:anim calcmode="lin" valueType="num">
                                      <p:cBhvr additive="base">
                                        <p:cTn id="20" dur="500" fill="hold"/>
                                        <p:tgtEl>
                                          <p:spTgt spid="23040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0412"/>
                                        </p:tgtEl>
                                        <p:attrNameLst>
                                          <p:attrName>style.visibility</p:attrName>
                                        </p:attrNameLst>
                                      </p:cBhvr>
                                      <p:to>
                                        <p:strVal val="visible"/>
                                      </p:to>
                                    </p:set>
                                    <p:anim calcmode="lin" valueType="num">
                                      <p:cBhvr additive="base">
                                        <p:cTn id="25" dur="500" fill="hold"/>
                                        <p:tgtEl>
                                          <p:spTgt spid="230412"/>
                                        </p:tgtEl>
                                        <p:attrNameLst>
                                          <p:attrName>ppt_x</p:attrName>
                                        </p:attrNameLst>
                                      </p:cBhvr>
                                      <p:tavLst>
                                        <p:tav tm="0">
                                          <p:val>
                                            <p:strVal val="#ppt_x"/>
                                          </p:val>
                                        </p:tav>
                                        <p:tav tm="100000">
                                          <p:val>
                                            <p:strVal val="#ppt_x"/>
                                          </p:val>
                                        </p:tav>
                                      </p:tavLst>
                                    </p:anim>
                                    <p:anim calcmode="lin" valueType="num">
                                      <p:cBhvr additive="base">
                                        <p:cTn id="26" dur="500" fill="hold"/>
                                        <p:tgtEl>
                                          <p:spTgt spid="2304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0410"/>
                                        </p:tgtEl>
                                        <p:attrNameLst>
                                          <p:attrName>style.visibility</p:attrName>
                                        </p:attrNameLst>
                                      </p:cBhvr>
                                      <p:to>
                                        <p:strVal val="visible"/>
                                      </p:to>
                                    </p:set>
                                    <p:anim calcmode="lin" valueType="num">
                                      <p:cBhvr additive="base">
                                        <p:cTn id="31" dur="500" fill="hold"/>
                                        <p:tgtEl>
                                          <p:spTgt spid="230410"/>
                                        </p:tgtEl>
                                        <p:attrNameLst>
                                          <p:attrName>ppt_x</p:attrName>
                                        </p:attrNameLst>
                                      </p:cBhvr>
                                      <p:tavLst>
                                        <p:tav tm="0">
                                          <p:val>
                                            <p:strVal val="#ppt_x"/>
                                          </p:val>
                                        </p:tav>
                                        <p:tav tm="100000">
                                          <p:val>
                                            <p:strVal val="#ppt_x"/>
                                          </p:val>
                                        </p:tav>
                                      </p:tavLst>
                                    </p:anim>
                                    <p:anim calcmode="lin" valueType="num">
                                      <p:cBhvr additive="base">
                                        <p:cTn id="32" dur="500" fill="hold"/>
                                        <p:tgtEl>
                                          <p:spTgt spid="2304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0409"/>
                                        </p:tgtEl>
                                        <p:attrNameLst>
                                          <p:attrName>style.visibility</p:attrName>
                                        </p:attrNameLst>
                                      </p:cBhvr>
                                      <p:to>
                                        <p:strVal val="visible"/>
                                      </p:to>
                                    </p:set>
                                    <p:anim calcmode="lin" valueType="num">
                                      <p:cBhvr additive="base">
                                        <p:cTn id="37" dur="500" fill="hold"/>
                                        <p:tgtEl>
                                          <p:spTgt spid="230409"/>
                                        </p:tgtEl>
                                        <p:attrNameLst>
                                          <p:attrName>ppt_x</p:attrName>
                                        </p:attrNameLst>
                                      </p:cBhvr>
                                      <p:tavLst>
                                        <p:tav tm="0">
                                          <p:val>
                                            <p:strVal val="#ppt_x"/>
                                          </p:val>
                                        </p:tav>
                                        <p:tav tm="100000">
                                          <p:val>
                                            <p:strVal val="#ppt_x"/>
                                          </p:val>
                                        </p:tav>
                                      </p:tavLst>
                                    </p:anim>
                                    <p:anim calcmode="lin" valueType="num">
                                      <p:cBhvr additive="base">
                                        <p:cTn id="38" dur="500" fill="hold"/>
                                        <p:tgtEl>
                                          <p:spTgt spid="23040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0411"/>
                                        </p:tgtEl>
                                        <p:attrNameLst>
                                          <p:attrName>style.visibility</p:attrName>
                                        </p:attrNameLst>
                                      </p:cBhvr>
                                      <p:to>
                                        <p:strVal val="visible"/>
                                      </p:to>
                                    </p:set>
                                    <p:anim calcmode="lin" valueType="num">
                                      <p:cBhvr additive="base">
                                        <p:cTn id="43" dur="500" fill="hold"/>
                                        <p:tgtEl>
                                          <p:spTgt spid="230411"/>
                                        </p:tgtEl>
                                        <p:attrNameLst>
                                          <p:attrName>ppt_x</p:attrName>
                                        </p:attrNameLst>
                                      </p:cBhvr>
                                      <p:tavLst>
                                        <p:tav tm="0">
                                          <p:val>
                                            <p:strVal val="#ppt_x"/>
                                          </p:val>
                                        </p:tav>
                                        <p:tav tm="100000">
                                          <p:val>
                                            <p:strVal val="#ppt_x"/>
                                          </p:val>
                                        </p:tav>
                                      </p:tavLst>
                                    </p:anim>
                                    <p:anim calcmode="lin" valueType="num">
                                      <p:cBhvr additive="base">
                                        <p:cTn id="44" dur="500" fill="hold"/>
                                        <p:tgtEl>
                                          <p:spTgt spid="2304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0413"/>
                                        </p:tgtEl>
                                        <p:attrNameLst>
                                          <p:attrName>style.visibility</p:attrName>
                                        </p:attrNameLst>
                                      </p:cBhvr>
                                      <p:to>
                                        <p:strVal val="visible"/>
                                      </p:to>
                                    </p:set>
                                    <p:anim calcmode="lin" valueType="num">
                                      <p:cBhvr additive="base">
                                        <p:cTn id="49" dur="500" fill="hold"/>
                                        <p:tgtEl>
                                          <p:spTgt spid="230413"/>
                                        </p:tgtEl>
                                        <p:attrNameLst>
                                          <p:attrName>ppt_x</p:attrName>
                                        </p:attrNameLst>
                                      </p:cBhvr>
                                      <p:tavLst>
                                        <p:tav tm="0">
                                          <p:val>
                                            <p:strVal val="#ppt_x"/>
                                          </p:val>
                                        </p:tav>
                                        <p:tav tm="100000">
                                          <p:val>
                                            <p:strVal val="#ppt_x"/>
                                          </p:val>
                                        </p:tav>
                                      </p:tavLst>
                                    </p:anim>
                                    <p:anim calcmode="lin" valueType="num">
                                      <p:cBhvr additive="base">
                                        <p:cTn id="50" dur="500" fill="hold"/>
                                        <p:tgtEl>
                                          <p:spTgt spid="2304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0415"/>
                                        </p:tgtEl>
                                        <p:attrNameLst>
                                          <p:attrName>style.visibility</p:attrName>
                                        </p:attrNameLst>
                                      </p:cBhvr>
                                      <p:to>
                                        <p:strVal val="visible"/>
                                      </p:to>
                                    </p:set>
                                    <p:anim calcmode="lin" valueType="num">
                                      <p:cBhvr additive="base">
                                        <p:cTn id="55" dur="500" fill="hold"/>
                                        <p:tgtEl>
                                          <p:spTgt spid="230415"/>
                                        </p:tgtEl>
                                        <p:attrNameLst>
                                          <p:attrName>ppt_x</p:attrName>
                                        </p:attrNameLst>
                                      </p:cBhvr>
                                      <p:tavLst>
                                        <p:tav tm="0">
                                          <p:val>
                                            <p:strVal val="#ppt_x"/>
                                          </p:val>
                                        </p:tav>
                                        <p:tav tm="100000">
                                          <p:val>
                                            <p:strVal val="#ppt_x"/>
                                          </p:val>
                                        </p:tav>
                                      </p:tavLst>
                                    </p:anim>
                                    <p:anim calcmode="lin" valueType="num">
                                      <p:cBhvr additive="base">
                                        <p:cTn id="56" dur="500" fill="hold"/>
                                        <p:tgtEl>
                                          <p:spTgt spid="2304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0416"/>
                                        </p:tgtEl>
                                        <p:attrNameLst>
                                          <p:attrName>style.visibility</p:attrName>
                                        </p:attrNameLst>
                                      </p:cBhvr>
                                      <p:to>
                                        <p:strVal val="visible"/>
                                      </p:to>
                                    </p:set>
                                    <p:anim calcmode="lin" valueType="num">
                                      <p:cBhvr additive="base">
                                        <p:cTn id="61" dur="500" fill="hold"/>
                                        <p:tgtEl>
                                          <p:spTgt spid="230416"/>
                                        </p:tgtEl>
                                        <p:attrNameLst>
                                          <p:attrName>ppt_x</p:attrName>
                                        </p:attrNameLst>
                                      </p:cBhvr>
                                      <p:tavLst>
                                        <p:tav tm="0">
                                          <p:val>
                                            <p:strVal val="#ppt_x"/>
                                          </p:val>
                                        </p:tav>
                                        <p:tav tm="100000">
                                          <p:val>
                                            <p:strVal val="#ppt_x"/>
                                          </p:val>
                                        </p:tav>
                                      </p:tavLst>
                                    </p:anim>
                                    <p:anim calcmode="lin" valueType="num">
                                      <p:cBhvr additive="base">
                                        <p:cTn id="62" dur="500" fill="hold"/>
                                        <p:tgtEl>
                                          <p:spTgt spid="2304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6" grpId="0"/>
      <p:bldP spid="230407" grpId="0"/>
      <p:bldP spid="230408" grpId="0"/>
      <p:bldP spid="230409" grpId="0"/>
      <p:bldP spid="230410" grpId="0"/>
      <p:bldP spid="230411" grpId="0"/>
      <p:bldP spid="230412" grpId="0"/>
      <p:bldP spid="230413" grpId="0"/>
      <p:bldP spid="230415" grpId="0"/>
      <p:bldP spid="2304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5123" name="AutoShape 3"/>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5124" name="AutoShape 4"/>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5125" name="AutoShape 5"/>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5126" name="AutoShape 6"/>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5127" name="AutoShape 7"/>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
        <p:nvSpPr>
          <p:cNvPr id="5128" name="Rectangle 9"/>
          <p:cNvSpPr>
            <a:spLocks noGrp="1" noChangeArrowheads="1"/>
          </p:cNvSpPr>
          <p:nvPr>
            <p:ph type="title"/>
          </p:nvPr>
        </p:nvSpPr>
        <p:spPr>
          <a:xfrm>
            <a:off x="0" y="260350"/>
            <a:ext cx="8229600" cy="1143000"/>
          </a:xfrm>
        </p:spPr>
        <p:txBody>
          <a:bodyPr/>
          <a:lstStyle/>
          <a:p>
            <a:pPr algn="l" eaLnBrk="1" hangingPunct="1"/>
            <a:r>
              <a:rPr lang="en-GB" sz="3600" b="1" smtClean="0">
                <a:solidFill>
                  <a:schemeClr val="accent2"/>
                </a:solidFill>
              </a:rPr>
              <a:t>NHS Institute </a:t>
            </a:r>
            <a:endParaRPr lang="en-US" sz="4000" smtClean="0">
              <a:solidFill>
                <a:schemeClr val="accent2"/>
              </a:solidFill>
            </a:endParaRPr>
          </a:p>
        </p:txBody>
      </p:sp>
      <p:sp>
        <p:nvSpPr>
          <p:cNvPr id="5129" name="Rectangle 10"/>
          <p:cNvSpPr>
            <a:spLocks noGrp="1" noChangeArrowheads="1"/>
          </p:cNvSpPr>
          <p:nvPr>
            <p:ph type="body" idx="1"/>
          </p:nvPr>
        </p:nvSpPr>
        <p:spPr>
          <a:xfrm>
            <a:off x="539750" y="1628775"/>
            <a:ext cx="8158163" cy="3455988"/>
          </a:xfrm>
        </p:spPr>
        <p:txBody>
          <a:bodyPr/>
          <a:lstStyle/>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buFontTx/>
              <a:buNone/>
            </a:pPr>
            <a:endParaRPr lang="en-GB" smtClean="0"/>
          </a:p>
          <a:p>
            <a:pPr eaLnBrk="1" hangingPunct="1">
              <a:lnSpc>
                <a:spcPct val="90000"/>
              </a:lnSpc>
              <a:buFontTx/>
              <a:buNone/>
            </a:pPr>
            <a:endParaRPr lang="en-US" smtClean="0"/>
          </a:p>
        </p:txBody>
      </p:sp>
      <p:sp>
        <p:nvSpPr>
          <p:cNvPr id="5130" name="Rectangle 11"/>
          <p:cNvSpPr>
            <a:spLocks noChangeArrowheads="1"/>
          </p:cNvSpPr>
          <p:nvPr/>
        </p:nvSpPr>
        <p:spPr bwMode="auto">
          <a:xfrm>
            <a:off x="179388" y="1268413"/>
            <a:ext cx="8662987" cy="3455987"/>
          </a:xfrm>
          <a:prstGeom prst="rect">
            <a:avLst/>
          </a:prstGeom>
          <a:noFill/>
          <a:ln w="9525">
            <a:noFill/>
            <a:miter lim="800000"/>
            <a:headEnd/>
            <a:tailEnd/>
          </a:ln>
        </p:spPr>
        <p:txBody>
          <a:bodyPr/>
          <a:lstStyle/>
          <a:p>
            <a:pPr marL="342900" indent="-342900">
              <a:lnSpc>
                <a:spcPct val="90000"/>
              </a:lnSpc>
              <a:spcBef>
                <a:spcPct val="20000"/>
              </a:spcBef>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pPr>
            <a:endParaRPr lang="en-GB" sz="2000"/>
          </a:p>
          <a:p>
            <a:pPr marL="342900" indent="-342900">
              <a:lnSpc>
                <a:spcPct val="90000"/>
              </a:lnSpc>
              <a:spcBef>
                <a:spcPct val="20000"/>
              </a:spcBef>
            </a:pPr>
            <a:endParaRPr lang="en-US" sz="2000"/>
          </a:p>
        </p:txBody>
      </p:sp>
      <p:sp>
        <p:nvSpPr>
          <p:cNvPr id="12" name="TextBox 11"/>
          <p:cNvSpPr txBox="1">
            <a:spLocks noChangeArrowheads="1"/>
          </p:cNvSpPr>
          <p:nvPr/>
        </p:nvSpPr>
        <p:spPr bwMode="auto">
          <a:xfrm>
            <a:off x="285750" y="2143125"/>
            <a:ext cx="8501063" cy="3232150"/>
          </a:xfrm>
          <a:prstGeom prst="rect">
            <a:avLst/>
          </a:prstGeom>
          <a:noFill/>
          <a:ln w="9525">
            <a:noFill/>
            <a:miter lim="800000"/>
            <a:headEnd/>
            <a:tailEnd/>
          </a:ln>
        </p:spPr>
        <p:txBody>
          <a:bodyPr>
            <a:spAutoFit/>
          </a:bodyPr>
          <a:lstStyle/>
          <a:p>
            <a:pPr algn="ctr"/>
            <a:r>
              <a:rPr lang="en-GB" sz="3400"/>
              <a:t>The Delivering Quality and Value team aims to discover how top performing healthcare organisations deliver the highest quality care with the best use of resources and find ways of spreading this successful practice</a:t>
            </a:r>
            <a:endParaRPr lang="en-US" sz="3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0" y="274638"/>
            <a:ext cx="8229600" cy="1143000"/>
          </a:xfrm>
          <a:prstGeom prst="rect">
            <a:avLst/>
          </a:prstGeom>
          <a:noFill/>
          <a:ln>
            <a:miter lim="800000"/>
            <a:headEnd/>
            <a:tailEnd/>
          </a:ln>
        </p:spPr>
        <p:txBody>
          <a:bodyPr/>
          <a:lstStyle/>
          <a:p>
            <a:pPr algn="l" eaLnBrk="1" hangingPunct="1"/>
            <a:r>
              <a:rPr lang="en-US" dirty="0" smtClean="0"/>
              <a:t>Pre-assessment</a:t>
            </a:r>
          </a:p>
        </p:txBody>
      </p:sp>
      <p:sp>
        <p:nvSpPr>
          <p:cNvPr id="231427" name="Text Box 3"/>
          <p:cNvSpPr txBox="1">
            <a:spLocks noChangeArrowheads="1"/>
          </p:cNvSpPr>
          <p:nvPr/>
        </p:nvSpPr>
        <p:spPr bwMode="auto">
          <a:xfrm>
            <a:off x="684213" y="1844675"/>
            <a:ext cx="3095625" cy="646331"/>
          </a:xfrm>
          <a:prstGeom prst="rect">
            <a:avLst/>
          </a:prstGeom>
          <a:noFill/>
          <a:ln w="9525" algn="ctr">
            <a:noFill/>
            <a:miter lim="800000"/>
            <a:headEnd/>
            <a:tailEnd/>
          </a:ln>
        </p:spPr>
        <p:txBody>
          <a:bodyPr>
            <a:spAutoFit/>
          </a:bodyPr>
          <a:lstStyle/>
          <a:p>
            <a:pPr marL="457200"/>
            <a:r>
              <a:rPr lang="en-GB" dirty="0"/>
              <a:t>Sub – specialised </a:t>
            </a:r>
            <a:endParaRPr lang="en-GB" dirty="0" smtClean="0"/>
          </a:p>
          <a:p>
            <a:pPr marL="457200"/>
            <a:r>
              <a:rPr lang="en-GB" dirty="0" smtClean="0"/>
              <a:t>Pre-assessment</a:t>
            </a:r>
            <a:endParaRPr lang="en-US" dirty="0"/>
          </a:p>
        </p:txBody>
      </p:sp>
      <p:sp>
        <p:nvSpPr>
          <p:cNvPr id="231428" name="Text Box 4"/>
          <p:cNvSpPr txBox="1">
            <a:spLocks noChangeArrowheads="1"/>
          </p:cNvSpPr>
          <p:nvPr/>
        </p:nvSpPr>
        <p:spPr bwMode="auto">
          <a:xfrm>
            <a:off x="5003800" y="4581525"/>
            <a:ext cx="2736850" cy="646331"/>
          </a:xfrm>
          <a:prstGeom prst="rect">
            <a:avLst/>
          </a:prstGeom>
          <a:noFill/>
          <a:ln w="9525" algn="ctr">
            <a:noFill/>
            <a:miter lim="800000"/>
            <a:headEnd/>
            <a:tailEnd/>
          </a:ln>
        </p:spPr>
        <p:txBody>
          <a:bodyPr>
            <a:spAutoFit/>
          </a:bodyPr>
          <a:lstStyle/>
          <a:p>
            <a:pPr marL="457200"/>
            <a:r>
              <a:rPr lang="en-GB" dirty="0"/>
              <a:t>Day surgery    </a:t>
            </a:r>
            <a:endParaRPr lang="en-GB" dirty="0" smtClean="0"/>
          </a:p>
          <a:p>
            <a:pPr marL="457200"/>
            <a:r>
              <a:rPr lang="en-GB" dirty="0" smtClean="0"/>
              <a:t>Pre-assessment</a:t>
            </a:r>
            <a:endParaRPr lang="en-US" dirty="0"/>
          </a:p>
        </p:txBody>
      </p:sp>
      <p:sp>
        <p:nvSpPr>
          <p:cNvPr id="231429" name="Text Box 5"/>
          <p:cNvSpPr txBox="1">
            <a:spLocks noChangeArrowheads="1"/>
          </p:cNvSpPr>
          <p:nvPr/>
        </p:nvSpPr>
        <p:spPr bwMode="auto">
          <a:xfrm>
            <a:off x="755650" y="4652963"/>
            <a:ext cx="2736850" cy="646331"/>
          </a:xfrm>
          <a:prstGeom prst="rect">
            <a:avLst/>
          </a:prstGeom>
          <a:noFill/>
          <a:ln w="9525" algn="ctr">
            <a:noFill/>
            <a:miter lim="800000"/>
            <a:headEnd/>
            <a:tailEnd/>
          </a:ln>
        </p:spPr>
        <p:txBody>
          <a:bodyPr>
            <a:spAutoFit/>
          </a:bodyPr>
          <a:lstStyle/>
          <a:p>
            <a:pPr marL="457200"/>
            <a:r>
              <a:rPr lang="en-GB" dirty="0"/>
              <a:t>In-patient        </a:t>
            </a:r>
            <a:endParaRPr lang="en-GB" dirty="0" smtClean="0"/>
          </a:p>
          <a:p>
            <a:pPr marL="457200"/>
            <a:r>
              <a:rPr lang="en-GB" dirty="0" smtClean="0"/>
              <a:t>Pre-assessment</a:t>
            </a:r>
            <a:endParaRPr lang="en-US" dirty="0"/>
          </a:p>
        </p:txBody>
      </p:sp>
      <p:sp>
        <p:nvSpPr>
          <p:cNvPr id="231430" name="Text Box 6"/>
          <p:cNvSpPr txBox="1">
            <a:spLocks noChangeArrowheads="1"/>
          </p:cNvSpPr>
          <p:nvPr/>
        </p:nvSpPr>
        <p:spPr bwMode="auto">
          <a:xfrm>
            <a:off x="5435600" y="2060575"/>
            <a:ext cx="2952750" cy="701675"/>
          </a:xfrm>
          <a:prstGeom prst="rect">
            <a:avLst/>
          </a:prstGeom>
          <a:noFill/>
          <a:ln w="9525" algn="ctr">
            <a:noFill/>
            <a:miter lim="800000"/>
            <a:headEnd/>
            <a:tailEnd/>
          </a:ln>
        </p:spPr>
        <p:txBody>
          <a:bodyPr>
            <a:spAutoFit/>
          </a:bodyPr>
          <a:lstStyle/>
          <a:p>
            <a:pPr marL="457200"/>
            <a:r>
              <a:rPr lang="en-GB"/>
              <a:t>Consultant Surgeon Pre-assessment</a:t>
            </a:r>
            <a:endParaRPr lang="en-US"/>
          </a:p>
        </p:txBody>
      </p:sp>
      <p:sp>
        <p:nvSpPr>
          <p:cNvPr id="231431" name="Text Box 7"/>
          <p:cNvSpPr txBox="1">
            <a:spLocks noChangeArrowheads="1"/>
          </p:cNvSpPr>
          <p:nvPr/>
        </p:nvSpPr>
        <p:spPr bwMode="auto">
          <a:xfrm>
            <a:off x="3348038" y="3500438"/>
            <a:ext cx="2952750" cy="646331"/>
          </a:xfrm>
          <a:prstGeom prst="rect">
            <a:avLst/>
          </a:prstGeom>
          <a:noFill/>
          <a:ln w="9525" algn="ctr">
            <a:noFill/>
            <a:miter lim="800000"/>
            <a:headEnd/>
            <a:tailEnd/>
          </a:ln>
        </p:spPr>
        <p:txBody>
          <a:bodyPr>
            <a:spAutoFit/>
          </a:bodyPr>
          <a:lstStyle/>
          <a:p>
            <a:pPr marL="457200"/>
            <a:r>
              <a:rPr lang="en-GB" dirty="0"/>
              <a:t>Centralised        </a:t>
            </a:r>
            <a:endParaRPr lang="en-GB" dirty="0" smtClean="0"/>
          </a:p>
          <a:p>
            <a:pPr marL="457200"/>
            <a:r>
              <a:rPr lang="en-GB" dirty="0" smtClean="0"/>
              <a:t>Pre-assessment</a:t>
            </a:r>
            <a:endParaRPr lang="en-US" dirty="0"/>
          </a:p>
        </p:txBody>
      </p:sp>
      <p:pic>
        <p:nvPicPr>
          <p:cNvPr id="8"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31427"/>
                                        </p:tgtEl>
                                        <p:attrNameLst>
                                          <p:attrName>style.visibility</p:attrName>
                                        </p:attrNameLst>
                                      </p:cBhvr>
                                      <p:to>
                                        <p:strVal val="visible"/>
                                      </p:to>
                                    </p:set>
                                    <p:anim calcmode="lin" valueType="num">
                                      <p:cBhvr>
                                        <p:cTn id="7" dur="500" fill="hold"/>
                                        <p:tgtEl>
                                          <p:spTgt spid="231427"/>
                                        </p:tgtEl>
                                        <p:attrNameLst>
                                          <p:attrName>ppt_w</p:attrName>
                                        </p:attrNameLst>
                                      </p:cBhvr>
                                      <p:tavLst>
                                        <p:tav tm="0">
                                          <p:val>
                                            <p:fltVal val="0"/>
                                          </p:val>
                                        </p:tav>
                                        <p:tav tm="100000">
                                          <p:val>
                                            <p:strVal val="#ppt_w"/>
                                          </p:val>
                                        </p:tav>
                                      </p:tavLst>
                                    </p:anim>
                                    <p:anim calcmode="lin" valueType="num">
                                      <p:cBhvr>
                                        <p:cTn id="8" dur="500" fill="hold"/>
                                        <p:tgtEl>
                                          <p:spTgt spid="231427"/>
                                        </p:tgtEl>
                                        <p:attrNameLst>
                                          <p:attrName>ppt_h</p:attrName>
                                        </p:attrNameLst>
                                      </p:cBhvr>
                                      <p:tavLst>
                                        <p:tav tm="0">
                                          <p:val>
                                            <p:fltVal val="0"/>
                                          </p:val>
                                        </p:tav>
                                        <p:tav tm="100000">
                                          <p:val>
                                            <p:strVal val="#ppt_h"/>
                                          </p:val>
                                        </p:tav>
                                      </p:tavLst>
                                    </p:anim>
                                    <p:anim calcmode="lin" valueType="num">
                                      <p:cBhvr>
                                        <p:cTn id="9" dur="500" fill="hold"/>
                                        <p:tgtEl>
                                          <p:spTgt spid="231427"/>
                                        </p:tgtEl>
                                        <p:attrNameLst>
                                          <p:attrName>style.rotation</p:attrName>
                                        </p:attrNameLst>
                                      </p:cBhvr>
                                      <p:tavLst>
                                        <p:tav tm="0">
                                          <p:val>
                                            <p:fltVal val="360"/>
                                          </p:val>
                                        </p:tav>
                                        <p:tav tm="100000">
                                          <p:val>
                                            <p:fltVal val="0"/>
                                          </p:val>
                                        </p:tav>
                                      </p:tavLst>
                                    </p:anim>
                                    <p:animEffect transition="in" filter="fade">
                                      <p:cBhvr>
                                        <p:cTn id="10" dur="500"/>
                                        <p:tgtEl>
                                          <p:spTgt spid="231427"/>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31430"/>
                                        </p:tgtEl>
                                        <p:attrNameLst>
                                          <p:attrName>style.visibility</p:attrName>
                                        </p:attrNameLst>
                                      </p:cBhvr>
                                      <p:to>
                                        <p:strVal val="visible"/>
                                      </p:to>
                                    </p:set>
                                    <p:anim calcmode="lin" valueType="num">
                                      <p:cBhvr>
                                        <p:cTn id="13" dur="500" fill="hold"/>
                                        <p:tgtEl>
                                          <p:spTgt spid="231430"/>
                                        </p:tgtEl>
                                        <p:attrNameLst>
                                          <p:attrName>ppt_w</p:attrName>
                                        </p:attrNameLst>
                                      </p:cBhvr>
                                      <p:tavLst>
                                        <p:tav tm="0">
                                          <p:val>
                                            <p:fltVal val="0"/>
                                          </p:val>
                                        </p:tav>
                                        <p:tav tm="100000">
                                          <p:val>
                                            <p:strVal val="#ppt_w"/>
                                          </p:val>
                                        </p:tav>
                                      </p:tavLst>
                                    </p:anim>
                                    <p:anim calcmode="lin" valueType="num">
                                      <p:cBhvr>
                                        <p:cTn id="14" dur="500" fill="hold"/>
                                        <p:tgtEl>
                                          <p:spTgt spid="231430"/>
                                        </p:tgtEl>
                                        <p:attrNameLst>
                                          <p:attrName>ppt_h</p:attrName>
                                        </p:attrNameLst>
                                      </p:cBhvr>
                                      <p:tavLst>
                                        <p:tav tm="0">
                                          <p:val>
                                            <p:fltVal val="0"/>
                                          </p:val>
                                        </p:tav>
                                        <p:tav tm="100000">
                                          <p:val>
                                            <p:strVal val="#ppt_h"/>
                                          </p:val>
                                        </p:tav>
                                      </p:tavLst>
                                    </p:anim>
                                    <p:anim calcmode="lin" valueType="num">
                                      <p:cBhvr>
                                        <p:cTn id="15" dur="500" fill="hold"/>
                                        <p:tgtEl>
                                          <p:spTgt spid="231430"/>
                                        </p:tgtEl>
                                        <p:attrNameLst>
                                          <p:attrName>style.rotation</p:attrName>
                                        </p:attrNameLst>
                                      </p:cBhvr>
                                      <p:tavLst>
                                        <p:tav tm="0">
                                          <p:val>
                                            <p:fltVal val="360"/>
                                          </p:val>
                                        </p:tav>
                                        <p:tav tm="100000">
                                          <p:val>
                                            <p:fltVal val="0"/>
                                          </p:val>
                                        </p:tav>
                                      </p:tavLst>
                                    </p:anim>
                                    <p:animEffect transition="in" filter="fade">
                                      <p:cBhvr>
                                        <p:cTn id="16" dur="500"/>
                                        <p:tgtEl>
                                          <p:spTgt spid="231430"/>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31431"/>
                                        </p:tgtEl>
                                        <p:attrNameLst>
                                          <p:attrName>style.visibility</p:attrName>
                                        </p:attrNameLst>
                                      </p:cBhvr>
                                      <p:to>
                                        <p:strVal val="visible"/>
                                      </p:to>
                                    </p:set>
                                    <p:anim calcmode="lin" valueType="num">
                                      <p:cBhvr>
                                        <p:cTn id="19" dur="500" fill="hold"/>
                                        <p:tgtEl>
                                          <p:spTgt spid="231431"/>
                                        </p:tgtEl>
                                        <p:attrNameLst>
                                          <p:attrName>ppt_w</p:attrName>
                                        </p:attrNameLst>
                                      </p:cBhvr>
                                      <p:tavLst>
                                        <p:tav tm="0">
                                          <p:val>
                                            <p:fltVal val="0"/>
                                          </p:val>
                                        </p:tav>
                                        <p:tav tm="100000">
                                          <p:val>
                                            <p:strVal val="#ppt_w"/>
                                          </p:val>
                                        </p:tav>
                                      </p:tavLst>
                                    </p:anim>
                                    <p:anim calcmode="lin" valueType="num">
                                      <p:cBhvr>
                                        <p:cTn id="20" dur="500" fill="hold"/>
                                        <p:tgtEl>
                                          <p:spTgt spid="231431"/>
                                        </p:tgtEl>
                                        <p:attrNameLst>
                                          <p:attrName>ppt_h</p:attrName>
                                        </p:attrNameLst>
                                      </p:cBhvr>
                                      <p:tavLst>
                                        <p:tav tm="0">
                                          <p:val>
                                            <p:fltVal val="0"/>
                                          </p:val>
                                        </p:tav>
                                        <p:tav tm="100000">
                                          <p:val>
                                            <p:strVal val="#ppt_h"/>
                                          </p:val>
                                        </p:tav>
                                      </p:tavLst>
                                    </p:anim>
                                    <p:anim calcmode="lin" valueType="num">
                                      <p:cBhvr>
                                        <p:cTn id="21" dur="500" fill="hold"/>
                                        <p:tgtEl>
                                          <p:spTgt spid="231431"/>
                                        </p:tgtEl>
                                        <p:attrNameLst>
                                          <p:attrName>style.rotation</p:attrName>
                                        </p:attrNameLst>
                                      </p:cBhvr>
                                      <p:tavLst>
                                        <p:tav tm="0">
                                          <p:val>
                                            <p:fltVal val="360"/>
                                          </p:val>
                                        </p:tav>
                                        <p:tav tm="100000">
                                          <p:val>
                                            <p:fltVal val="0"/>
                                          </p:val>
                                        </p:tav>
                                      </p:tavLst>
                                    </p:anim>
                                    <p:animEffect transition="in" filter="fade">
                                      <p:cBhvr>
                                        <p:cTn id="22" dur="500"/>
                                        <p:tgtEl>
                                          <p:spTgt spid="231431"/>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231429"/>
                                        </p:tgtEl>
                                        <p:attrNameLst>
                                          <p:attrName>style.visibility</p:attrName>
                                        </p:attrNameLst>
                                      </p:cBhvr>
                                      <p:to>
                                        <p:strVal val="visible"/>
                                      </p:to>
                                    </p:set>
                                    <p:anim calcmode="lin" valueType="num">
                                      <p:cBhvr>
                                        <p:cTn id="25" dur="500" fill="hold"/>
                                        <p:tgtEl>
                                          <p:spTgt spid="231429"/>
                                        </p:tgtEl>
                                        <p:attrNameLst>
                                          <p:attrName>ppt_w</p:attrName>
                                        </p:attrNameLst>
                                      </p:cBhvr>
                                      <p:tavLst>
                                        <p:tav tm="0">
                                          <p:val>
                                            <p:fltVal val="0"/>
                                          </p:val>
                                        </p:tav>
                                        <p:tav tm="100000">
                                          <p:val>
                                            <p:strVal val="#ppt_w"/>
                                          </p:val>
                                        </p:tav>
                                      </p:tavLst>
                                    </p:anim>
                                    <p:anim calcmode="lin" valueType="num">
                                      <p:cBhvr>
                                        <p:cTn id="26" dur="500" fill="hold"/>
                                        <p:tgtEl>
                                          <p:spTgt spid="231429"/>
                                        </p:tgtEl>
                                        <p:attrNameLst>
                                          <p:attrName>ppt_h</p:attrName>
                                        </p:attrNameLst>
                                      </p:cBhvr>
                                      <p:tavLst>
                                        <p:tav tm="0">
                                          <p:val>
                                            <p:fltVal val="0"/>
                                          </p:val>
                                        </p:tav>
                                        <p:tav tm="100000">
                                          <p:val>
                                            <p:strVal val="#ppt_h"/>
                                          </p:val>
                                        </p:tav>
                                      </p:tavLst>
                                    </p:anim>
                                    <p:anim calcmode="lin" valueType="num">
                                      <p:cBhvr>
                                        <p:cTn id="27" dur="500" fill="hold"/>
                                        <p:tgtEl>
                                          <p:spTgt spid="231429"/>
                                        </p:tgtEl>
                                        <p:attrNameLst>
                                          <p:attrName>style.rotation</p:attrName>
                                        </p:attrNameLst>
                                      </p:cBhvr>
                                      <p:tavLst>
                                        <p:tav tm="0">
                                          <p:val>
                                            <p:fltVal val="360"/>
                                          </p:val>
                                        </p:tav>
                                        <p:tav tm="100000">
                                          <p:val>
                                            <p:fltVal val="0"/>
                                          </p:val>
                                        </p:tav>
                                      </p:tavLst>
                                    </p:anim>
                                    <p:animEffect transition="in" filter="fade">
                                      <p:cBhvr>
                                        <p:cTn id="28" dur="500"/>
                                        <p:tgtEl>
                                          <p:spTgt spid="231429"/>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31428"/>
                                        </p:tgtEl>
                                        <p:attrNameLst>
                                          <p:attrName>style.visibility</p:attrName>
                                        </p:attrNameLst>
                                      </p:cBhvr>
                                      <p:to>
                                        <p:strVal val="visible"/>
                                      </p:to>
                                    </p:set>
                                    <p:anim calcmode="lin" valueType="num">
                                      <p:cBhvr>
                                        <p:cTn id="31" dur="500" fill="hold"/>
                                        <p:tgtEl>
                                          <p:spTgt spid="231428"/>
                                        </p:tgtEl>
                                        <p:attrNameLst>
                                          <p:attrName>ppt_w</p:attrName>
                                        </p:attrNameLst>
                                      </p:cBhvr>
                                      <p:tavLst>
                                        <p:tav tm="0">
                                          <p:val>
                                            <p:fltVal val="0"/>
                                          </p:val>
                                        </p:tav>
                                        <p:tav tm="100000">
                                          <p:val>
                                            <p:strVal val="#ppt_w"/>
                                          </p:val>
                                        </p:tav>
                                      </p:tavLst>
                                    </p:anim>
                                    <p:anim calcmode="lin" valueType="num">
                                      <p:cBhvr>
                                        <p:cTn id="32" dur="500" fill="hold"/>
                                        <p:tgtEl>
                                          <p:spTgt spid="231428"/>
                                        </p:tgtEl>
                                        <p:attrNameLst>
                                          <p:attrName>ppt_h</p:attrName>
                                        </p:attrNameLst>
                                      </p:cBhvr>
                                      <p:tavLst>
                                        <p:tav tm="0">
                                          <p:val>
                                            <p:fltVal val="0"/>
                                          </p:val>
                                        </p:tav>
                                        <p:tav tm="100000">
                                          <p:val>
                                            <p:strVal val="#ppt_h"/>
                                          </p:val>
                                        </p:tav>
                                      </p:tavLst>
                                    </p:anim>
                                    <p:anim calcmode="lin" valueType="num">
                                      <p:cBhvr>
                                        <p:cTn id="33" dur="500" fill="hold"/>
                                        <p:tgtEl>
                                          <p:spTgt spid="231428"/>
                                        </p:tgtEl>
                                        <p:attrNameLst>
                                          <p:attrName>style.rotation</p:attrName>
                                        </p:attrNameLst>
                                      </p:cBhvr>
                                      <p:tavLst>
                                        <p:tav tm="0">
                                          <p:val>
                                            <p:fltVal val="360"/>
                                          </p:val>
                                        </p:tav>
                                        <p:tav tm="100000">
                                          <p:val>
                                            <p:fltVal val="0"/>
                                          </p:val>
                                        </p:tav>
                                      </p:tavLst>
                                    </p:anim>
                                    <p:animEffect transition="in" filter="fade">
                                      <p:cBhvr>
                                        <p:cTn id="34" dur="500"/>
                                        <p:tgtEl>
                                          <p:spTgt spid="231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p:bldP spid="231428" grpId="0"/>
      <p:bldP spid="231429" grpId="0"/>
      <p:bldP spid="231430" grpId="0"/>
      <p:bldP spid="2314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dirty="0" smtClean="0">
                <a:solidFill>
                  <a:srgbClr val="000066"/>
                </a:solidFill>
              </a:rPr>
              <a:t>Day Case Criteria</a:t>
            </a:r>
            <a:endParaRPr lang="en-US" dirty="0" smtClean="0">
              <a:solidFill>
                <a:srgbClr val="000066"/>
              </a:solidFill>
            </a:endParaRPr>
          </a:p>
        </p:txBody>
      </p:sp>
      <p:sp>
        <p:nvSpPr>
          <p:cNvPr id="23245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dirty="0" smtClean="0">
                <a:solidFill>
                  <a:schemeClr val="accent2"/>
                </a:solidFill>
              </a:rPr>
              <a:t>No age limit</a:t>
            </a:r>
          </a:p>
          <a:p>
            <a:pPr eaLnBrk="1" hangingPunct="1"/>
            <a:r>
              <a:rPr lang="en-GB" dirty="0" smtClean="0">
                <a:solidFill>
                  <a:schemeClr val="accent2"/>
                </a:solidFill>
              </a:rPr>
              <a:t>Co-morbidity </a:t>
            </a:r>
          </a:p>
          <a:p>
            <a:pPr eaLnBrk="1" hangingPunct="1"/>
            <a:r>
              <a:rPr lang="en-GB" dirty="0" smtClean="0">
                <a:solidFill>
                  <a:schemeClr val="accent2"/>
                </a:solidFill>
              </a:rPr>
              <a:t>Social support</a:t>
            </a:r>
          </a:p>
          <a:p>
            <a:pPr eaLnBrk="1" hangingPunct="1"/>
            <a:r>
              <a:rPr lang="en-GB" dirty="0" smtClean="0">
                <a:solidFill>
                  <a:schemeClr val="accent2"/>
                </a:solidFill>
              </a:rPr>
              <a:t>Complexity of case</a:t>
            </a:r>
          </a:p>
          <a:p>
            <a:pPr eaLnBrk="1" hangingPunct="1"/>
            <a:r>
              <a:rPr lang="en-GB" dirty="0" smtClean="0">
                <a:solidFill>
                  <a:schemeClr val="accent2"/>
                </a:solidFill>
              </a:rPr>
              <a:t>BMI ??</a:t>
            </a:r>
          </a:p>
          <a:p>
            <a:pPr eaLnBrk="1" hangingPunct="1"/>
            <a:r>
              <a:rPr lang="en-GB" dirty="0" smtClean="0">
                <a:solidFill>
                  <a:schemeClr val="accent2"/>
                </a:solidFill>
              </a:rPr>
              <a:t>Distance </a:t>
            </a:r>
          </a:p>
          <a:p>
            <a:pPr eaLnBrk="1" hangingPunct="1"/>
            <a:endParaRPr lang="en-GB" dirty="0" smtClean="0">
              <a:solidFill>
                <a:schemeClr val="accent2"/>
              </a:solidFill>
            </a:endParaRPr>
          </a:p>
          <a:p>
            <a:pPr eaLnBrk="1" hangingPunct="1"/>
            <a:endParaRPr lang="en-GB" dirty="0" smtClean="0">
              <a:solidFill>
                <a:schemeClr val="accent2"/>
              </a:solidFill>
            </a:endParaRPr>
          </a:p>
          <a:p>
            <a:pPr eaLnBrk="1" hangingPunct="1"/>
            <a:endParaRPr lang="en-GB" dirty="0" smtClean="0">
              <a:solidFill>
                <a:schemeClr val="accent2"/>
              </a:solidFill>
            </a:endParaRPr>
          </a:p>
          <a:p>
            <a:pPr eaLnBrk="1" hangingPunct="1"/>
            <a:r>
              <a:rPr lang="en-US" dirty="0" smtClean="0"/>
              <a:t>Discharge </a:t>
            </a:r>
            <a:r>
              <a:rPr lang="en-US" dirty="0" err="1" smtClean="0"/>
              <a:t>arran</a:t>
            </a: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solidFill>
                  <a:srgbClr val="000066"/>
                </a:solidFill>
              </a:rPr>
              <a:t>Scheduling</a:t>
            </a:r>
            <a:endParaRPr lang="en-US" smtClean="0">
              <a:solidFill>
                <a:srgbClr val="000066"/>
              </a:solidFill>
            </a:endParaRPr>
          </a:p>
        </p:txBody>
      </p:sp>
      <p:sp>
        <p:nvSpPr>
          <p:cNvPr id="23245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GB" smtClean="0">
                <a:solidFill>
                  <a:schemeClr val="accent2"/>
                </a:solidFill>
              </a:rPr>
              <a:t>Barriers:</a:t>
            </a:r>
          </a:p>
          <a:p>
            <a:pPr eaLnBrk="1" hangingPunct="1"/>
            <a:r>
              <a:rPr lang="en-GB" smtClean="0">
                <a:solidFill>
                  <a:schemeClr val="accent2"/>
                </a:solidFill>
              </a:rPr>
              <a:t>Surgeons letting go / personal preference formula</a:t>
            </a:r>
          </a:p>
          <a:p>
            <a:pPr eaLnBrk="1" hangingPunct="1"/>
            <a:r>
              <a:rPr lang="en-GB" smtClean="0">
                <a:solidFill>
                  <a:schemeClr val="accent2"/>
                </a:solidFill>
              </a:rPr>
              <a:t>Complex cases first whilst surgeon is ‘fresh’</a:t>
            </a:r>
          </a:p>
          <a:p>
            <a:pPr eaLnBrk="1" hangingPunct="1"/>
            <a:r>
              <a:rPr lang="en-GB" smtClean="0">
                <a:solidFill>
                  <a:schemeClr val="accent2"/>
                </a:solidFill>
              </a:rPr>
              <a:t>List fillers mentality</a:t>
            </a:r>
          </a:p>
          <a:p>
            <a:pPr eaLnBrk="1" hangingPunct="1"/>
            <a:endParaRPr lang="en-GB" smtClean="0">
              <a:solidFill>
                <a:schemeClr val="accent2"/>
              </a:solidFill>
            </a:endParaRPr>
          </a:p>
          <a:p>
            <a:pPr eaLnBrk="1" hangingPunct="1"/>
            <a:endParaRPr lang="en-US" smtClean="0"/>
          </a:p>
        </p:txBody>
      </p:sp>
      <p:pic>
        <p:nvPicPr>
          <p:cNvPr id="4"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2451">
                                            <p:txEl>
                                              <p:pRg st="1" end="1"/>
                                            </p:txEl>
                                          </p:spTgt>
                                        </p:tgtEl>
                                        <p:attrNameLst>
                                          <p:attrName>style.visibility</p:attrName>
                                        </p:attrNameLst>
                                      </p:cBhvr>
                                      <p:to>
                                        <p:strVal val="visible"/>
                                      </p:to>
                                    </p:set>
                                    <p:animEffect transition="in" filter="blinds(horizontal)">
                                      <p:cBhvr>
                                        <p:cTn id="7" dur="500"/>
                                        <p:tgtEl>
                                          <p:spTgt spid="232451">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2451">
                                            <p:txEl>
                                              <p:pRg st="2" end="2"/>
                                            </p:txEl>
                                          </p:spTgt>
                                        </p:tgtEl>
                                        <p:attrNameLst>
                                          <p:attrName>style.visibility</p:attrName>
                                        </p:attrNameLst>
                                      </p:cBhvr>
                                      <p:to>
                                        <p:strVal val="visible"/>
                                      </p:to>
                                    </p:set>
                                    <p:animEffect transition="in" filter="blinds(horizontal)">
                                      <p:cBhvr>
                                        <p:cTn id="10" dur="500"/>
                                        <p:tgtEl>
                                          <p:spTgt spid="232451">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2451">
                                            <p:txEl>
                                              <p:pRg st="3" end="3"/>
                                            </p:txEl>
                                          </p:spTgt>
                                        </p:tgtEl>
                                        <p:attrNameLst>
                                          <p:attrName>style.visibility</p:attrName>
                                        </p:attrNameLst>
                                      </p:cBhvr>
                                      <p:to>
                                        <p:strVal val="visible"/>
                                      </p:to>
                                    </p:set>
                                    <p:animEffect transition="in" filter="blinds(horizontal)">
                                      <p:cBhvr>
                                        <p:cTn id="13" dur="500"/>
                                        <p:tgtEl>
                                          <p:spTgt spid="232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sp>
        <p:nvSpPr>
          <p:cNvPr id="1433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Tx/>
              <a:buNone/>
            </a:pPr>
            <a:endParaRPr lang="en-GB" sz="4000" smtClean="0"/>
          </a:p>
          <a:p>
            <a:pPr algn="ctr" eaLnBrk="1" hangingPunct="1">
              <a:buFontTx/>
              <a:buNone/>
            </a:pPr>
            <a:endParaRPr lang="en-GB" sz="4000" smtClean="0"/>
          </a:p>
          <a:p>
            <a:pPr algn="ctr" eaLnBrk="1" hangingPunct="1">
              <a:buFontTx/>
              <a:buNone/>
            </a:pPr>
            <a:r>
              <a:rPr lang="en-GB" sz="4000" smtClean="0">
                <a:solidFill>
                  <a:srgbClr val="000066"/>
                </a:solidFill>
              </a:rPr>
              <a:t>Oxford Scheduling traffic light system</a:t>
            </a:r>
            <a:endParaRPr lang="en-US" sz="4000" smtClean="0">
              <a:solidFill>
                <a:srgbClr val="000066"/>
              </a:solidFill>
            </a:endParaRPr>
          </a:p>
        </p:txBody>
      </p:sp>
      <p:pic>
        <p:nvPicPr>
          <p:cNvPr id="4"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pic>
        <p:nvPicPr>
          <p:cNvPr id="17411" name="Picture 3"/>
          <p:cNvPicPr>
            <a:picLocks noGrp="1" noChangeAspect="1" noChangeArrowheads="1"/>
          </p:cNvPicPr>
          <p:nvPr>
            <p:ph type="body" idx="1"/>
          </p:nvPr>
        </p:nvPicPr>
        <p:blipFill>
          <a:blip r:embed="rId2" cstate="print"/>
          <a:srcRect/>
          <a:stretch>
            <a:fillRect/>
          </a:stretch>
        </p:blipFill>
        <p:spPr bwMode="auto">
          <a:xfrm>
            <a:off x="-52388" y="620713"/>
            <a:ext cx="9196388" cy="5481637"/>
          </a:xfrm>
          <a:noFill/>
          <a:ln algn="ctr">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6372225" y="260350"/>
            <a:ext cx="2474913"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274638"/>
            <a:ext cx="5915025"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GB">
                <a:solidFill>
                  <a:schemeClr val="accent2"/>
                </a:solidFill>
              </a:rPr>
              <a:t>Experience shared</a:t>
            </a:r>
            <a:endParaRPr lang="en-GB">
              <a:solidFill>
                <a:schemeClr val="accent2"/>
              </a:solidFill>
              <a:cs typeface="Arial" charset="0"/>
            </a:endParaRPr>
          </a:p>
        </p:txBody>
      </p:sp>
      <p:sp>
        <p:nvSpPr>
          <p:cNvPr id="158723" name="Rectangle 3"/>
          <p:cNvSpPr>
            <a:spLocks noGrp="1" noChangeArrowheads="1"/>
          </p:cNvSpPr>
          <p:nvPr>
            <p:ph type="body" idx="1"/>
          </p:nvPr>
        </p:nvSpPr>
        <p:spPr bwMode="auto">
          <a:xfrm>
            <a:off x="500034" y="1571612"/>
            <a:ext cx="8229600" cy="4525963"/>
          </a:xfrm>
          <a:noFill/>
          <a:ln>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2"/>
              </a:solidFill>
            </a:endParaRPr>
          </a:p>
          <a:p>
            <a:r>
              <a:rPr lang="en-GB">
                <a:solidFill>
                  <a:schemeClr val="accent2"/>
                </a:solidFill>
              </a:rPr>
              <a:t>“Recipe” for guidance</a:t>
            </a:r>
          </a:p>
          <a:p>
            <a:r>
              <a:rPr lang="en-GB">
                <a:solidFill>
                  <a:schemeClr val="accent2"/>
                </a:solidFill>
              </a:rPr>
              <a:t>No single best way</a:t>
            </a:r>
          </a:p>
          <a:p>
            <a:r>
              <a:rPr lang="en-GB">
                <a:solidFill>
                  <a:schemeClr val="accent2"/>
                </a:solidFill>
              </a:rPr>
              <a:t>Common themes</a:t>
            </a:r>
          </a:p>
          <a:p>
            <a:r>
              <a:rPr lang="en-GB">
                <a:solidFill>
                  <a:schemeClr val="accent2"/>
                </a:solidFill>
              </a:rPr>
              <a:t>Based on:</a:t>
            </a:r>
          </a:p>
          <a:p>
            <a:pPr lvl="1"/>
            <a:r>
              <a:rPr lang="en-GB">
                <a:solidFill>
                  <a:schemeClr val="accent2"/>
                </a:solidFill>
              </a:rPr>
              <a:t>good practice</a:t>
            </a:r>
          </a:p>
          <a:p>
            <a:pPr lvl="1"/>
            <a:r>
              <a:rPr lang="en-GB">
                <a:solidFill>
                  <a:schemeClr val="accent2"/>
                </a:solidFill>
              </a:rPr>
              <a:t>favourable outcomes</a:t>
            </a:r>
          </a:p>
        </p:txBody>
      </p:sp>
      <p:pic>
        <p:nvPicPr>
          <p:cNvPr id="4" name="Picture 2"/>
          <p:cNvPicPr>
            <a:picLocks noChangeAspect="1" noChangeArrowheads="1"/>
          </p:cNvPicPr>
          <p:nvPr/>
        </p:nvPicPr>
        <p:blipFill>
          <a:blip r:embed="rId3" cstate="print"/>
          <a:srcRect/>
          <a:stretch>
            <a:fillRect/>
          </a:stretch>
        </p:blipFill>
        <p:spPr bwMode="auto">
          <a:xfrm>
            <a:off x="6372225" y="260350"/>
            <a:ext cx="2474913"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bwMode="auto">
          <a:xfrm>
            <a:off x="457200" y="274638"/>
            <a:ext cx="5915025"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GB">
                <a:solidFill>
                  <a:schemeClr val="accent2"/>
                </a:solidFill>
              </a:rPr>
              <a:t>Recipe Components?</a:t>
            </a:r>
            <a:endParaRPr lang="en-GB">
              <a:solidFill>
                <a:schemeClr val="accent2"/>
              </a:solidFill>
              <a:cs typeface="Arial" charset="0"/>
            </a:endParaRPr>
          </a:p>
        </p:txBody>
      </p:sp>
      <p:sp>
        <p:nvSpPr>
          <p:cNvPr id="16179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2"/>
              </a:solidFill>
            </a:endParaRPr>
          </a:p>
          <a:p>
            <a:r>
              <a:rPr lang="en-GB">
                <a:solidFill>
                  <a:schemeClr val="accent2"/>
                </a:solidFill>
              </a:rPr>
              <a:t>NSAIDS</a:t>
            </a:r>
          </a:p>
          <a:p>
            <a:r>
              <a:rPr lang="en-GB">
                <a:solidFill>
                  <a:schemeClr val="accent2"/>
                </a:solidFill>
              </a:rPr>
              <a:t>Local anaesthesia</a:t>
            </a:r>
          </a:p>
          <a:p>
            <a:r>
              <a:rPr lang="en-GB">
                <a:solidFill>
                  <a:schemeClr val="accent2"/>
                </a:solidFill>
              </a:rPr>
              <a:t>Antiemetic prophylaxis</a:t>
            </a:r>
          </a:p>
          <a:p>
            <a:r>
              <a:rPr lang="en-GB">
                <a:solidFill>
                  <a:schemeClr val="accent2"/>
                </a:solidFill>
              </a:rPr>
              <a:t>iv Fluids</a:t>
            </a:r>
          </a:p>
          <a:p>
            <a:r>
              <a:rPr lang="en-GB">
                <a:solidFill>
                  <a:schemeClr val="accent2"/>
                </a:solidFill>
              </a:rPr>
              <a:t>Minimal opioids</a:t>
            </a:r>
          </a:p>
          <a:p>
            <a:r>
              <a:rPr lang="en-GB">
                <a:solidFill>
                  <a:schemeClr val="accent2"/>
                </a:solidFill>
              </a:rPr>
              <a:t>“Rescue” options</a:t>
            </a:r>
          </a:p>
        </p:txBody>
      </p:sp>
      <p:pic>
        <p:nvPicPr>
          <p:cNvPr id="4" name="Picture 2"/>
          <p:cNvPicPr>
            <a:picLocks noChangeAspect="1" noChangeArrowheads="1"/>
          </p:cNvPicPr>
          <p:nvPr/>
        </p:nvPicPr>
        <p:blipFill>
          <a:blip r:embed="rId3" cstate="print"/>
          <a:srcRect/>
          <a:stretch>
            <a:fillRect/>
          </a:stretch>
        </p:blipFill>
        <p:spPr bwMode="auto">
          <a:xfrm>
            <a:off x="6372225" y="260350"/>
            <a:ext cx="2474913" cy="80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79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79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179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179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1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mtClean="0">
                <a:solidFill>
                  <a:srgbClr val="000066"/>
                </a:solidFill>
              </a:rPr>
              <a:t>Nurse Led Discharge</a:t>
            </a:r>
            <a:endParaRPr lang="en-US" smtClean="0">
              <a:solidFill>
                <a:srgbClr val="000066"/>
              </a:solidFill>
            </a:endParaRPr>
          </a:p>
        </p:txBody>
      </p:sp>
      <p:sp>
        <p:nvSpPr>
          <p:cNvPr id="23757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GB" smtClean="0">
                <a:solidFill>
                  <a:schemeClr val="accent2"/>
                </a:solidFill>
              </a:rPr>
              <a:t>Barriers:</a:t>
            </a:r>
          </a:p>
          <a:p>
            <a:pPr eaLnBrk="1" hangingPunct="1"/>
            <a:r>
              <a:rPr lang="en-GB" smtClean="0">
                <a:solidFill>
                  <a:schemeClr val="accent2"/>
                </a:solidFill>
              </a:rPr>
              <a:t>No agreed discharge criteria / out of date / surgeon specific</a:t>
            </a:r>
          </a:p>
          <a:p>
            <a:pPr eaLnBrk="1" hangingPunct="1"/>
            <a:r>
              <a:rPr lang="en-GB" smtClean="0">
                <a:solidFill>
                  <a:schemeClr val="accent2"/>
                </a:solidFill>
              </a:rPr>
              <a:t>Nurses believe its better for patients to stay overnight </a:t>
            </a:r>
          </a:p>
          <a:p>
            <a:pPr eaLnBrk="1" hangingPunct="1"/>
            <a:r>
              <a:rPr lang="en-GB" smtClean="0">
                <a:solidFill>
                  <a:schemeClr val="accent2"/>
                </a:solidFill>
              </a:rPr>
              <a:t>Nursing lack of confidence and ‘training’</a:t>
            </a:r>
          </a:p>
          <a:p>
            <a:pPr eaLnBrk="1" hangingPunct="1"/>
            <a:r>
              <a:rPr lang="en-GB" smtClean="0">
                <a:solidFill>
                  <a:schemeClr val="accent2"/>
                </a:solidFill>
              </a:rPr>
              <a:t>Surgeon letting go</a:t>
            </a:r>
          </a:p>
          <a:p>
            <a:pPr eaLnBrk="1" hangingPunct="1"/>
            <a:endParaRPr lang="en-GB" smtClean="0">
              <a:solidFill>
                <a:schemeClr val="accent2"/>
              </a:solidFill>
            </a:endParaRPr>
          </a:p>
          <a:p>
            <a:pPr eaLnBrk="1" hangingPunct="1"/>
            <a:endParaRPr lang="en-GB" smtClean="0"/>
          </a:p>
          <a:p>
            <a:pPr eaLnBrk="1" hangingPunct="1"/>
            <a:endParaRPr lang="en-GB" smtClean="0"/>
          </a:p>
          <a:p>
            <a:pPr eaLnBrk="1" hangingPunct="1"/>
            <a:endParaRPr lang="en-US" smtClean="0"/>
          </a:p>
        </p:txBody>
      </p:sp>
      <p:pic>
        <p:nvPicPr>
          <p:cNvPr id="4"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7571">
                                            <p:txEl>
                                              <p:pRg st="1" end="1"/>
                                            </p:txEl>
                                          </p:spTgt>
                                        </p:tgtEl>
                                        <p:attrNameLst>
                                          <p:attrName>style.visibility</p:attrName>
                                        </p:attrNameLst>
                                      </p:cBhvr>
                                      <p:to>
                                        <p:strVal val="visible"/>
                                      </p:to>
                                    </p:set>
                                    <p:animEffect transition="in" filter="blinds(horizontal)">
                                      <p:cBhvr>
                                        <p:cTn id="7" dur="500"/>
                                        <p:tgtEl>
                                          <p:spTgt spid="237571">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7571">
                                            <p:txEl>
                                              <p:pRg st="2" end="2"/>
                                            </p:txEl>
                                          </p:spTgt>
                                        </p:tgtEl>
                                        <p:attrNameLst>
                                          <p:attrName>style.visibility</p:attrName>
                                        </p:attrNameLst>
                                      </p:cBhvr>
                                      <p:to>
                                        <p:strVal val="visible"/>
                                      </p:to>
                                    </p:set>
                                    <p:animEffect transition="in" filter="blinds(horizontal)">
                                      <p:cBhvr>
                                        <p:cTn id="10" dur="500"/>
                                        <p:tgtEl>
                                          <p:spTgt spid="237571">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7571">
                                            <p:txEl>
                                              <p:pRg st="3" end="3"/>
                                            </p:txEl>
                                          </p:spTgt>
                                        </p:tgtEl>
                                        <p:attrNameLst>
                                          <p:attrName>style.visibility</p:attrName>
                                        </p:attrNameLst>
                                      </p:cBhvr>
                                      <p:to>
                                        <p:strVal val="visible"/>
                                      </p:to>
                                    </p:set>
                                    <p:animEffect transition="in" filter="blinds(horizontal)">
                                      <p:cBhvr>
                                        <p:cTn id="13" dur="500"/>
                                        <p:tgtEl>
                                          <p:spTgt spid="237571">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37571">
                                            <p:txEl>
                                              <p:pRg st="4" end="4"/>
                                            </p:txEl>
                                          </p:spTgt>
                                        </p:tgtEl>
                                        <p:attrNameLst>
                                          <p:attrName>style.visibility</p:attrName>
                                        </p:attrNameLst>
                                      </p:cBhvr>
                                      <p:to>
                                        <p:strVal val="visible"/>
                                      </p:to>
                                    </p:set>
                                    <p:animEffect transition="in" filter="blinds(horizontal)">
                                      <p:cBhvr>
                                        <p:cTn id="16" dur="500"/>
                                        <p:tgtEl>
                                          <p:spTgt spid="2375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mtClean="0">
                <a:solidFill>
                  <a:srgbClr val="000066"/>
                </a:solidFill>
              </a:rPr>
              <a:t>Nurse Led Discharge</a:t>
            </a:r>
            <a:endParaRPr lang="en-US" smtClean="0">
              <a:solidFill>
                <a:srgbClr val="000066"/>
              </a:solidFill>
            </a:endParaRPr>
          </a:p>
        </p:txBody>
      </p:sp>
      <p:sp>
        <p:nvSpPr>
          <p:cNvPr id="23859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GB" smtClean="0">
                <a:solidFill>
                  <a:schemeClr val="accent2"/>
                </a:solidFill>
              </a:rPr>
              <a:t>Solutions:</a:t>
            </a:r>
          </a:p>
          <a:p>
            <a:pPr eaLnBrk="1" hangingPunct="1"/>
            <a:r>
              <a:rPr lang="en-GB" smtClean="0">
                <a:solidFill>
                  <a:schemeClr val="accent2"/>
                </a:solidFill>
              </a:rPr>
              <a:t>Written guidelines </a:t>
            </a:r>
          </a:p>
          <a:p>
            <a:pPr lvl="1" eaLnBrk="1" hangingPunct="1"/>
            <a:r>
              <a:rPr lang="en-GB" smtClean="0">
                <a:solidFill>
                  <a:schemeClr val="accent2"/>
                </a:solidFill>
              </a:rPr>
              <a:t>Observations stable</a:t>
            </a:r>
          </a:p>
          <a:p>
            <a:pPr lvl="1" eaLnBrk="1" hangingPunct="1"/>
            <a:r>
              <a:rPr lang="en-GB" smtClean="0">
                <a:solidFill>
                  <a:schemeClr val="accent2"/>
                </a:solidFill>
              </a:rPr>
              <a:t>Pain &amp; PONV controlled</a:t>
            </a:r>
          </a:p>
          <a:p>
            <a:pPr lvl="1" eaLnBrk="1" hangingPunct="1"/>
            <a:r>
              <a:rPr lang="en-GB" smtClean="0">
                <a:solidFill>
                  <a:schemeClr val="accent2"/>
                </a:solidFill>
              </a:rPr>
              <a:t>Mobilising</a:t>
            </a:r>
          </a:p>
          <a:p>
            <a:pPr lvl="1" eaLnBrk="1" hangingPunct="1"/>
            <a:r>
              <a:rPr lang="en-GB" smtClean="0">
                <a:solidFill>
                  <a:schemeClr val="accent2"/>
                </a:solidFill>
              </a:rPr>
              <a:t>Tolerated fluids &amp; diet</a:t>
            </a:r>
          </a:p>
          <a:p>
            <a:pPr eaLnBrk="1" hangingPunct="1"/>
            <a:r>
              <a:rPr lang="en-GB" smtClean="0">
                <a:solidFill>
                  <a:schemeClr val="accent2"/>
                </a:solidFill>
              </a:rPr>
              <a:t>Audit how long it takes to achieve the above</a:t>
            </a:r>
          </a:p>
          <a:p>
            <a:pPr lvl="1" eaLnBrk="1" hangingPunct="1"/>
            <a:endParaRPr lang="en-GB" smtClean="0">
              <a:solidFill>
                <a:schemeClr val="accent2"/>
              </a:solidFill>
            </a:endParaRPr>
          </a:p>
          <a:p>
            <a:pPr lvl="1" eaLnBrk="1" hangingPunct="1">
              <a:buFontTx/>
              <a:buNone/>
            </a:pPr>
            <a:endParaRPr lang="en-GB" smtClean="0">
              <a:solidFill>
                <a:schemeClr val="accent2"/>
              </a:solidFill>
            </a:endParaRPr>
          </a:p>
        </p:txBody>
      </p:sp>
      <p:pic>
        <p:nvPicPr>
          <p:cNvPr id="4"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38595">
                                            <p:txEl>
                                              <p:pRg st="1" end="1"/>
                                            </p:txEl>
                                          </p:spTgt>
                                        </p:tgtEl>
                                        <p:attrNameLst>
                                          <p:attrName>style.visibility</p:attrName>
                                        </p:attrNameLst>
                                      </p:cBhvr>
                                      <p:to>
                                        <p:strVal val="visible"/>
                                      </p:to>
                                    </p:set>
                                    <p:animEffect transition="in" filter="diamond(in)">
                                      <p:cBhvr>
                                        <p:cTn id="7" dur="2000"/>
                                        <p:tgtEl>
                                          <p:spTgt spid="238595">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38595">
                                            <p:txEl>
                                              <p:pRg st="2" end="2"/>
                                            </p:txEl>
                                          </p:spTgt>
                                        </p:tgtEl>
                                        <p:attrNameLst>
                                          <p:attrName>style.visibility</p:attrName>
                                        </p:attrNameLst>
                                      </p:cBhvr>
                                      <p:to>
                                        <p:strVal val="visible"/>
                                      </p:to>
                                    </p:set>
                                    <p:animEffect transition="in" filter="diamond(in)">
                                      <p:cBhvr>
                                        <p:cTn id="10" dur="2000"/>
                                        <p:tgtEl>
                                          <p:spTgt spid="238595">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238595">
                                            <p:txEl>
                                              <p:pRg st="3" end="3"/>
                                            </p:txEl>
                                          </p:spTgt>
                                        </p:tgtEl>
                                        <p:attrNameLst>
                                          <p:attrName>style.visibility</p:attrName>
                                        </p:attrNameLst>
                                      </p:cBhvr>
                                      <p:to>
                                        <p:strVal val="visible"/>
                                      </p:to>
                                    </p:set>
                                    <p:animEffect transition="in" filter="diamond(in)">
                                      <p:cBhvr>
                                        <p:cTn id="13" dur="2000"/>
                                        <p:tgtEl>
                                          <p:spTgt spid="238595">
                                            <p:txEl>
                                              <p:pRg st="3" end="3"/>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238595">
                                            <p:txEl>
                                              <p:pRg st="4" end="4"/>
                                            </p:txEl>
                                          </p:spTgt>
                                        </p:tgtEl>
                                        <p:attrNameLst>
                                          <p:attrName>style.visibility</p:attrName>
                                        </p:attrNameLst>
                                      </p:cBhvr>
                                      <p:to>
                                        <p:strVal val="visible"/>
                                      </p:to>
                                    </p:set>
                                    <p:animEffect transition="in" filter="diamond(in)">
                                      <p:cBhvr>
                                        <p:cTn id="16" dur="2000"/>
                                        <p:tgtEl>
                                          <p:spTgt spid="238595">
                                            <p:txEl>
                                              <p:pRg st="4" end="4"/>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238595">
                                            <p:txEl>
                                              <p:pRg st="5" end="5"/>
                                            </p:txEl>
                                          </p:spTgt>
                                        </p:tgtEl>
                                        <p:attrNameLst>
                                          <p:attrName>style.visibility</p:attrName>
                                        </p:attrNameLst>
                                      </p:cBhvr>
                                      <p:to>
                                        <p:strVal val="visible"/>
                                      </p:to>
                                    </p:set>
                                    <p:animEffect transition="in" filter="diamond(in)">
                                      <p:cBhvr>
                                        <p:cTn id="19" dur="2000"/>
                                        <p:tgtEl>
                                          <p:spTgt spid="23859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8595">
                                            <p:txEl>
                                              <p:pRg st="6" end="6"/>
                                            </p:txEl>
                                          </p:spTgt>
                                        </p:tgtEl>
                                        <p:attrNameLst>
                                          <p:attrName>style.visibility</p:attrName>
                                        </p:attrNameLst>
                                      </p:cBhvr>
                                      <p:to>
                                        <p:strVal val="visible"/>
                                      </p:to>
                                    </p:set>
                                    <p:anim calcmode="lin" valueType="num">
                                      <p:cBhvr additive="base">
                                        <p:cTn id="24" dur="500" fill="hold"/>
                                        <p:tgtEl>
                                          <p:spTgt spid="238595">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385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sp>
        <p:nvSpPr>
          <p:cNvPr id="23961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solidFill>
                  <a:schemeClr val="accent2"/>
                </a:solidFill>
              </a:rPr>
              <a:t>Robust readmission process</a:t>
            </a:r>
          </a:p>
          <a:p>
            <a:pPr lvl="1" eaLnBrk="1" hangingPunct="1"/>
            <a:r>
              <a:rPr lang="en-GB" smtClean="0">
                <a:solidFill>
                  <a:schemeClr val="accent2"/>
                </a:solidFill>
              </a:rPr>
              <a:t>Not GP</a:t>
            </a:r>
          </a:p>
          <a:p>
            <a:pPr lvl="1" eaLnBrk="1" hangingPunct="1"/>
            <a:r>
              <a:rPr lang="en-GB" smtClean="0">
                <a:solidFill>
                  <a:schemeClr val="accent2"/>
                </a:solidFill>
              </a:rPr>
              <a:t>Surgical nurse, unit open 7 days a week</a:t>
            </a:r>
          </a:p>
          <a:p>
            <a:pPr lvl="1" eaLnBrk="1" hangingPunct="1"/>
            <a:r>
              <a:rPr lang="en-GB" smtClean="0">
                <a:solidFill>
                  <a:schemeClr val="accent2"/>
                </a:solidFill>
              </a:rPr>
              <a:t>SpR assessment more than likely required</a:t>
            </a:r>
          </a:p>
          <a:p>
            <a:pPr lvl="1" eaLnBrk="1" hangingPunct="1"/>
            <a:r>
              <a:rPr lang="en-GB" smtClean="0">
                <a:solidFill>
                  <a:schemeClr val="accent2"/>
                </a:solidFill>
              </a:rPr>
              <a:t>Audit the post-op contact and outcomes</a:t>
            </a:r>
          </a:p>
          <a:p>
            <a:pPr lvl="1" eaLnBrk="1" hangingPunct="1"/>
            <a:r>
              <a:rPr lang="en-GB" smtClean="0">
                <a:solidFill>
                  <a:schemeClr val="accent2"/>
                </a:solidFill>
              </a:rPr>
              <a:t>Expect less than 3% return rate</a:t>
            </a:r>
          </a:p>
        </p:txBody>
      </p:sp>
      <p:pic>
        <p:nvPicPr>
          <p:cNvPr id="4"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39619">
                                            <p:txEl>
                                              <p:pRg st="1" end="1"/>
                                            </p:txEl>
                                          </p:spTgt>
                                        </p:tgtEl>
                                        <p:attrNameLst>
                                          <p:attrName>style.visibility</p:attrName>
                                        </p:attrNameLst>
                                      </p:cBhvr>
                                      <p:to>
                                        <p:strVal val="visible"/>
                                      </p:to>
                                    </p:set>
                                    <p:animEffect transition="in" filter="diamond(in)">
                                      <p:cBhvr>
                                        <p:cTn id="7" dur="2000"/>
                                        <p:tgtEl>
                                          <p:spTgt spid="239619">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39619">
                                            <p:txEl>
                                              <p:pRg st="2" end="2"/>
                                            </p:txEl>
                                          </p:spTgt>
                                        </p:tgtEl>
                                        <p:attrNameLst>
                                          <p:attrName>style.visibility</p:attrName>
                                        </p:attrNameLst>
                                      </p:cBhvr>
                                      <p:to>
                                        <p:strVal val="visible"/>
                                      </p:to>
                                    </p:set>
                                    <p:animEffect transition="in" filter="diamond(in)">
                                      <p:cBhvr>
                                        <p:cTn id="10" dur="2000"/>
                                        <p:tgtEl>
                                          <p:spTgt spid="239619">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239619">
                                            <p:txEl>
                                              <p:pRg st="3" end="3"/>
                                            </p:txEl>
                                          </p:spTgt>
                                        </p:tgtEl>
                                        <p:attrNameLst>
                                          <p:attrName>style.visibility</p:attrName>
                                        </p:attrNameLst>
                                      </p:cBhvr>
                                      <p:to>
                                        <p:strVal val="visible"/>
                                      </p:to>
                                    </p:set>
                                    <p:animEffect transition="in" filter="diamond(in)">
                                      <p:cBhvr>
                                        <p:cTn id="13" dur="2000"/>
                                        <p:tgtEl>
                                          <p:spTgt spid="239619">
                                            <p:txEl>
                                              <p:pRg st="3" end="3"/>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239619">
                                            <p:txEl>
                                              <p:pRg st="4" end="4"/>
                                            </p:txEl>
                                          </p:spTgt>
                                        </p:tgtEl>
                                        <p:attrNameLst>
                                          <p:attrName>style.visibility</p:attrName>
                                        </p:attrNameLst>
                                      </p:cBhvr>
                                      <p:to>
                                        <p:strVal val="visible"/>
                                      </p:to>
                                    </p:set>
                                    <p:animEffect transition="in" filter="diamond(in)">
                                      <p:cBhvr>
                                        <p:cTn id="16" dur="2000"/>
                                        <p:tgtEl>
                                          <p:spTgt spid="239619">
                                            <p:txEl>
                                              <p:pRg st="4" end="4"/>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239619">
                                            <p:txEl>
                                              <p:pRg st="5" end="5"/>
                                            </p:txEl>
                                          </p:spTgt>
                                        </p:tgtEl>
                                        <p:attrNameLst>
                                          <p:attrName>style.visibility</p:attrName>
                                        </p:attrNameLst>
                                      </p:cBhvr>
                                      <p:to>
                                        <p:strVal val="visible"/>
                                      </p:to>
                                    </p:set>
                                    <p:animEffect transition="in" filter="diamond(in)">
                                      <p:cBhvr>
                                        <p:cTn id="19" dur="2000"/>
                                        <p:tgtEl>
                                          <p:spTgt spid="239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6147" name="AutoShape 3"/>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6148" name="AutoShape 4"/>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6149" name="AutoShape 5"/>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6150" name="AutoShape 6"/>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6151" name="AutoShape 7"/>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
        <p:nvSpPr>
          <p:cNvPr id="6152" name="Rectangle 9"/>
          <p:cNvSpPr>
            <a:spLocks noGrp="1" noChangeArrowheads="1"/>
          </p:cNvSpPr>
          <p:nvPr>
            <p:ph type="title"/>
          </p:nvPr>
        </p:nvSpPr>
        <p:spPr>
          <a:xfrm>
            <a:off x="0" y="260350"/>
            <a:ext cx="8229600" cy="1143000"/>
          </a:xfrm>
        </p:spPr>
        <p:txBody>
          <a:bodyPr/>
          <a:lstStyle/>
          <a:p>
            <a:pPr algn="l" eaLnBrk="1" hangingPunct="1"/>
            <a:r>
              <a:rPr lang="en-GB" sz="3600" b="1" smtClean="0">
                <a:solidFill>
                  <a:schemeClr val="accent2"/>
                </a:solidFill>
              </a:rPr>
              <a:t>NHS Institute </a:t>
            </a:r>
            <a:endParaRPr lang="en-US" sz="4000" smtClean="0">
              <a:solidFill>
                <a:schemeClr val="accent2"/>
              </a:solidFill>
            </a:endParaRPr>
          </a:p>
        </p:txBody>
      </p:sp>
      <p:sp>
        <p:nvSpPr>
          <p:cNvPr id="6153" name="Rectangle 10"/>
          <p:cNvSpPr>
            <a:spLocks noGrp="1" noChangeArrowheads="1"/>
          </p:cNvSpPr>
          <p:nvPr>
            <p:ph type="body" idx="1"/>
          </p:nvPr>
        </p:nvSpPr>
        <p:spPr>
          <a:xfrm>
            <a:off x="539750" y="1628775"/>
            <a:ext cx="8158163" cy="3455988"/>
          </a:xfrm>
        </p:spPr>
        <p:txBody>
          <a:bodyPr/>
          <a:lstStyle/>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buFontTx/>
              <a:buNone/>
            </a:pPr>
            <a:endParaRPr lang="en-GB" smtClean="0"/>
          </a:p>
          <a:p>
            <a:pPr eaLnBrk="1" hangingPunct="1">
              <a:lnSpc>
                <a:spcPct val="90000"/>
              </a:lnSpc>
              <a:buFontTx/>
              <a:buNone/>
            </a:pPr>
            <a:endParaRPr lang="en-US" smtClean="0"/>
          </a:p>
        </p:txBody>
      </p:sp>
      <p:sp>
        <p:nvSpPr>
          <p:cNvPr id="6154" name="Rectangle 11"/>
          <p:cNvSpPr>
            <a:spLocks noChangeArrowheads="1"/>
          </p:cNvSpPr>
          <p:nvPr/>
        </p:nvSpPr>
        <p:spPr bwMode="auto">
          <a:xfrm>
            <a:off x="179388" y="1268413"/>
            <a:ext cx="8662987" cy="3455987"/>
          </a:xfrm>
          <a:prstGeom prst="rect">
            <a:avLst/>
          </a:prstGeom>
          <a:noFill/>
          <a:ln w="9525">
            <a:noFill/>
            <a:miter lim="800000"/>
            <a:headEnd/>
            <a:tailEnd/>
          </a:ln>
        </p:spPr>
        <p:txBody>
          <a:bodyPr/>
          <a:lstStyle/>
          <a:p>
            <a:pPr marL="342900" indent="-342900">
              <a:lnSpc>
                <a:spcPct val="90000"/>
              </a:lnSpc>
              <a:spcBef>
                <a:spcPct val="20000"/>
              </a:spcBef>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pPr>
            <a:endParaRPr lang="en-GB" sz="2000"/>
          </a:p>
          <a:p>
            <a:pPr marL="342900" indent="-342900">
              <a:lnSpc>
                <a:spcPct val="90000"/>
              </a:lnSpc>
              <a:spcBef>
                <a:spcPct val="20000"/>
              </a:spcBef>
            </a:pPr>
            <a:endParaRPr lang="en-US" sz="2000"/>
          </a:p>
        </p:txBody>
      </p:sp>
      <p:pic>
        <p:nvPicPr>
          <p:cNvPr id="6155" name="Picture 5"/>
          <p:cNvPicPr>
            <a:picLocks noChangeAspect="1" noChangeArrowheads="1"/>
          </p:cNvPicPr>
          <p:nvPr/>
        </p:nvPicPr>
        <p:blipFill>
          <a:blip r:embed="rId3" cstate="print"/>
          <a:srcRect/>
          <a:stretch>
            <a:fillRect/>
          </a:stretch>
        </p:blipFill>
        <p:spPr bwMode="auto">
          <a:xfrm>
            <a:off x="179388" y="1268413"/>
            <a:ext cx="8775700" cy="48863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p>
        </p:txBody>
      </p:sp>
      <p:sp>
        <p:nvSpPr>
          <p:cNvPr id="23961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dirty="0" smtClean="0">
                <a:solidFill>
                  <a:schemeClr val="accent2"/>
                </a:solidFill>
              </a:rPr>
              <a:t>Come and visit us at</a:t>
            </a:r>
          </a:p>
          <a:p>
            <a:pPr algn="ctr" eaLnBrk="1" hangingPunct="1"/>
            <a:endParaRPr lang="en-GB" dirty="0" smtClean="0">
              <a:solidFill>
                <a:schemeClr val="accent2"/>
              </a:solidFill>
            </a:endParaRPr>
          </a:p>
          <a:p>
            <a:pPr lvl="2" algn="ctr" eaLnBrk="1" hangingPunct="1">
              <a:buNone/>
            </a:pPr>
            <a:r>
              <a:rPr lang="en-GB" sz="7200" smtClean="0">
                <a:solidFill>
                  <a:schemeClr val="accent2"/>
                </a:solidFill>
              </a:rPr>
              <a:t>Stand</a:t>
            </a:r>
            <a:r>
              <a:rPr lang="en-GB" sz="7200" smtClean="0">
                <a:solidFill>
                  <a:schemeClr val="accent2"/>
                </a:solidFill>
              </a:rPr>
              <a:t> 51</a:t>
            </a:r>
          </a:p>
          <a:p>
            <a:pPr lvl="2" algn="ctr" eaLnBrk="1" hangingPunct="1">
              <a:buNone/>
            </a:pPr>
            <a:endParaRPr lang="en-GB" sz="7200" dirty="0" smtClean="0">
              <a:solidFill>
                <a:schemeClr val="accent2"/>
              </a:solidFill>
            </a:endParaRPr>
          </a:p>
          <a:p>
            <a:pPr lvl="2" algn="ctr" eaLnBrk="1" hangingPunct="1">
              <a:buNone/>
            </a:pPr>
            <a:r>
              <a:rPr lang="en-GB" dirty="0" smtClean="0">
                <a:solidFill>
                  <a:schemeClr val="accent2"/>
                </a:solidFill>
              </a:rPr>
              <a:t>www.institute.nhs.uk</a:t>
            </a:r>
            <a:endParaRPr lang="en-GB" dirty="0" smtClean="0">
              <a:solidFill>
                <a:schemeClr val="accent2"/>
              </a:solidFill>
            </a:endParaRPr>
          </a:p>
          <a:p>
            <a:pPr lvl="2" algn="ctr" eaLnBrk="1" hangingPunct="1">
              <a:buNone/>
            </a:pPr>
            <a:endParaRPr lang="en-GB" sz="7200" dirty="0" smtClean="0">
              <a:solidFill>
                <a:schemeClr val="accent2"/>
              </a:solidFill>
            </a:endParaRPr>
          </a:p>
        </p:txBody>
      </p:sp>
      <p:pic>
        <p:nvPicPr>
          <p:cNvPr id="4"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7171" name="AutoShape 3"/>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7172" name="AutoShape 4"/>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7173" name="AutoShape 5"/>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7174" name="AutoShape 6"/>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7175" name="AutoShape 7"/>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
        <p:nvSpPr>
          <p:cNvPr id="7176" name="Rectangle 9"/>
          <p:cNvSpPr>
            <a:spLocks noGrp="1" noChangeArrowheads="1"/>
          </p:cNvSpPr>
          <p:nvPr>
            <p:ph type="title"/>
          </p:nvPr>
        </p:nvSpPr>
        <p:spPr>
          <a:xfrm>
            <a:off x="0" y="260350"/>
            <a:ext cx="8229600" cy="1143000"/>
          </a:xfrm>
        </p:spPr>
        <p:txBody>
          <a:bodyPr/>
          <a:lstStyle/>
          <a:p>
            <a:pPr algn="l" eaLnBrk="1" hangingPunct="1"/>
            <a:r>
              <a:rPr lang="en-GB" sz="3600" b="1" smtClean="0">
                <a:solidFill>
                  <a:schemeClr val="accent2"/>
                </a:solidFill>
              </a:rPr>
              <a:t>The approach</a:t>
            </a:r>
            <a:endParaRPr lang="en-US" sz="4000" smtClean="0">
              <a:solidFill>
                <a:schemeClr val="accent2"/>
              </a:solidFill>
            </a:endParaRPr>
          </a:p>
        </p:txBody>
      </p:sp>
      <p:sp>
        <p:nvSpPr>
          <p:cNvPr id="7177" name="Rectangle 10"/>
          <p:cNvSpPr>
            <a:spLocks noGrp="1" noChangeArrowheads="1"/>
          </p:cNvSpPr>
          <p:nvPr>
            <p:ph type="body" idx="1"/>
          </p:nvPr>
        </p:nvSpPr>
        <p:spPr>
          <a:xfrm>
            <a:off x="539750" y="1628775"/>
            <a:ext cx="8158163" cy="3455988"/>
          </a:xfrm>
        </p:spPr>
        <p:txBody>
          <a:bodyPr/>
          <a:lstStyle/>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buFontTx/>
              <a:buNone/>
            </a:pPr>
            <a:endParaRPr lang="en-GB" smtClean="0"/>
          </a:p>
          <a:p>
            <a:pPr eaLnBrk="1" hangingPunct="1">
              <a:lnSpc>
                <a:spcPct val="90000"/>
              </a:lnSpc>
              <a:buFontTx/>
              <a:buNone/>
            </a:pPr>
            <a:endParaRPr lang="en-US" smtClean="0"/>
          </a:p>
        </p:txBody>
      </p:sp>
      <p:sp>
        <p:nvSpPr>
          <p:cNvPr id="7178" name="Rectangle 11"/>
          <p:cNvSpPr>
            <a:spLocks noChangeArrowheads="1"/>
          </p:cNvSpPr>
          <p:nvPr/>
        </p:nvSpPr>
        <p:spPr bwMode="auto">
          <a:xfrm>
            <a:off x="179388" y="1268413"/>
            <a:ext cx="8662987" cy="3455987"/>
          </a:xfrm>
          <a:prstGeom prst="rect">
            <a:avLst/>
          </a:prstGeom>
          <a:noFill/>
          <a:ln w="9525">
            <a:noFill/>
            <a:miter lim="800000"/>
            <a:headEnd/>
            <a:tailEnd/>
          </a:ln>
        </p:spPr>
        <p:txBody>
          <a:bodyPr/>
          <a:lstStyle/>
          <a:p>
            <a:pPr marL="342900" indent="-342900">
              <a:lnSpc>
                <a:spcPct val="90000"/>
              </a:lnSpc>
              <a:spcBef>
                <a:spcPct val="20000"/>
              </a:spcBef>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pPr>
            <a:endParaRPr lang="en-GB" sz="2000"/>
          </a:p>
          <a:p>
            <a:pPr marL="342900" indent="-342900">
              <a:lnSpc>
                <a:spcPct val="90000"/>
              </a:lnSpc>
              <a:spcBef>
                <a:spcPct val="20000"/>
              </a:spcBef>
            </a:pPr>
            <a:endParaRPr lang="en-US" sz="2000"/>
          </a:p>
        </p:txBody>
      </p:sp>
      <p:sp>
        <p:nvSpPr>
          <p:cNvPr id="7179" name="Rectangle 11"/>
          <p:cNvSpPr>
            <a:spLocks noChangeArrowheads="1"/>
          </p:cNvSpPr>
          <p:nvPr/>
        </p:nvSpPr>
        <p:spPr bwMode="auto">
          <a:xfrm>
            <a:off x="214313" y="1357313"/>
            <a:ext cx="8572500" cy="4832350"/>
          </a:xfrm>
          <a:prstGeom prst="rect">
            <a:avLst/>
          </a:prstGeom>
          <a:noFill/>
          <a:ln w="9525">
            <a:noFill/>
            <a:miter lim="800000"/>
            <a:headEnd/>
            <a:tailEnd/>
          </a:ln>
        </p:spPr>
        <p:txBody>
          <a:bodyPr>
            <a:spAutoFit/>
          </a:bodyPr>
          <a:lstStyle/>
          <a:p>
            <a:pPr>
              <a:buFontTx/>
              <a:buChar char="•"/>
            </a:pPr>
            <a:r>
              <a:rPr lang="en-GB" sz="2200"/>
              <a:t> Literature review of guidelines, best practice, case studies</a:t>
            </a:r>
          </a:p>
          <a:p>
            <a:pPr>
              <a:buFontTx/>
              <a:buChar char="•"/>
            </a:pPr>
            <a:r>
              <a:rPr lang="en-GB" sz="2200"/>
              <a:t> Review of best practice in the UK and internationally </a:t>
            </a:r>
          </a:p>
          <a:p>
            <a:pPr>
              <a:buFontTx/>
              <a:buChar char="•"/>
            </a:pPr>
            <a:r>
              <a:rPr lang="en-GB" sz="2200"/>
              <a:t> Visits to high and low performers</a:t>
            </a:r>
          </a:p>
          <a:p>
            <a:endParaRPr lang="en-GB" sz="2200" b="1"/>
          </a:p>
          <a:p>
            <a:pPr>
              <a:buFontTx/>
              <a:buChar char="•"/>
            </a:pPr>
            <a:endParaRPr lang="en-GB" sz="2200" b="1"/>
          </a:p>
          <a:p>
            <a:pPr>
              <a:buFontTx/>
              <a:buChar char="•"/>
            </a:pPr>
            <a:endParaRPr lang="en-GB" sz="2200" b="1"/>
          </a:p>
          <a:p>
            <a:pPr>
              <a:buFontTx/>
              <a:buChar char="•"/>
            </a:pPr>
            <a:endParaRPr lang="en-GB" sz="2200" b="1"/>
          </a:p>
          <a:p>
            <a:pPr>
              <a:buFontTx/>
              <a:buChar char="•"/>
            </a:pPr>
            <a:endParaRPr lang="en-GB" sz="2200" b="1"/>
          </a:p>
          <a:p>
            <a:pPr>
              <a:buFontTx/>
              <a:buChar char="•"/>
            </a:pPr>
            <a:endParaRPr lang="en-GB" sz="2200" b="1"/>
          </a:p>
          <a:p>
            <a:endParaRPr lang="en-GB" sz="2200" b="1"/>
          </a:p>
          <a:p>
            <a:endParaRPr lang="en-GB" sz="2200" b="1"/>
          </a:p>
          <a:p>
            <a:endParaRPr lang="en-GB" sz="2200" b="1"/>
          </a:p>
          <a:p>
            <a:pPr>
              <a:buFontTx/>
              <a:buChar char="•"/>
            </a:pPr>
            <a:r>
              <a:rPr lang="en-GB" sz="2200"/>
              <a:t> Co-production events </a:t>
            </a:r>
          </a:p>
          <a:p>
            <a:pPr>
              <a:buFontTx/>
              <a:buChar char="•"/>
            </a:pPr>
            <a:r>
              <a:rPr lang="en-GB" sz="2200"/>
              <a:t> Focus On Series published</a:t>
            </a:r>
            <a:r>
              <a:rPr lang="en-GB" sz="2200" b="1"/>
              <a:t> </a:t>
            </a:r>
          </a:p>
        </p:txBody>
      </p:sp>
      <p:sp>
        <p:nvSpPr>
          <p:cNvPr id="7180" name="Rectangle 5"/>
          <p:cNvSpPr>
            <a:spLocks noChangeArrowheads="1"/>
          </p:cNvSpPr>
          <p:nvPr/>
        </p:nvSpPr>
        <p:spPr bwMode="auto">
          <a:xfrm>
            <a:off x="785813" y="2643188"/>
            <a:ext cx="7572375" cy="2374900"/>
          </a:xfrm>
          <a:prstGeom prst="rect">
            <a:avLst/>
          </a:prstGeom>
          <a:solidFill>
            <a:srgbClr val="DDDDDD"/>
          </a:solidFill>
          <a:ln w="9525">
            <a:solidFill>
              <a:schemeClr val="tx1"/>
            </a:solidFill>
            <a:miter lim="800000"/>
            <a:headEnd/>
            <a:tailEnd/>
          </a:ln>
        </p:spPr>
        <p:txBody>
          <a:bodyPr wrap="none" anchor="ctr"/>
          <a:lstStyle/>
          <a:p>
            <a:endParaRPr lang="en-GB" sz="1200"/>
          </a:p>
        </p:txBody>
      </p:sp>
      <p:sp>
        <p:nvSpPr>
          <p:cNvPr id="7181" name="Rectangle 6"/>
          <p:cNvSpPr>
            <a:spLocks noChangeArrowheads="1"/>
          </p:cNvSpPr>
          <p:nvPr/>
        </p:nvSpPr>
        <p:spPr bwMode="auto">
          <a:xfrm>
            <a:off x="6619875" y="2928938"/>
            <a:ext cx="1008063" cy="360362"/>
          </a:xfrm>
          <a:prstGeom prst="rect">
            <a:avLst/>
          </a:prstGeom>
          <a:solidFill>
            <a:srgbClr val="EE2212"/>
          </a:solidFill>
          <a:ln w="9525">
            <a:solidFill>
              <a:schemeClr val="tx1"/>
            </a:solidFill>
            <a:miter lim="800000"/>
            <a:headEnd/>
            <a:tailEnd/>
          </a:ln>
        </p:spPr>
        <p:txBody>
          <a:bodyPr wrap="none" anchor="ctr"/>
          <a:lstStyle/>
          <a:p>
            <a:pPr algn="ctr"/>
            <a:r>
              <a:rPr lang="en-GB" sz="1500" b="1"/>
              <a:t>Behaviour</a:t>
            </a:r>
          </a:p>
        </p:txBody>
      </p:sp>
      <p:sp>
        <p:nvSpPr>
          <p:cNvPr id="7182" name="Rectangle 7"/>
          <p:cNvSpPr>
            <a:spLocks noChangeArrowheads="1"/>
          </p:cNvSpPr>
          <p:nvPr/>
        </p:nvSpPr>
        <p:spPr bwMode="auto">
          <a:xfrm>
            <a:off x="1290638" y="2855913"/>
            <a:ext cx="1008062" cy="360362"/>
          </a:xfrm>
          <a:prstGeom prst="rect">
            <a:avLst/>
          </a:prstGeom>
          <a:solidFill>
            <a:srgbClr val="1FDB59"/>
          </a:solidFill>
          <a:ln w="9525">
            <a:solidFill>
              <a:schemeClr val="tx1"/>
            </a:solidFill>
            <a:miter lim="800000"/>
            <a:headEnd/>
            <a:tailEnd/>
          </a:ln>
        </p:spPr>
        <p:txBody>
          <a:bodyPr wrap="none" anchor="ctr"/>
          <a:lstStyle/>
          <a:p>
            <a:pPr algn="ctr"/>
            <a:r>
              <a:rPr lang="en-GB" sz="1500" b="1"/>
              <a:t>Processes</a:t>
            </a:r>
          </a:p>
        </p:txBody>
      </p:sp>
      <p:sp>
        <p:nvSpPr>
          <p:cNvPr id="7183" name="Rectangle 8"/>
          <p:cNvSpPr>
            <a:spLocks noChangeArrowheads="1"/>
          </p:cNvSpPr>
          <p:nvPr/>
        </p:nvSpPr>
        <p:spPr bwMode="auto">
          <a:xfrm>
            <a:off x="1219200" y="3863975"/>
            <a:ext cx="1044575" cy="360363"/>
          </a:xfrm>
          <a:prstGeom prst="rect">
            <a:avLst/>
          </a:prstGeom>
          <a:solidFill>
            <a:schemeClr val="folHlink"/>
          </a:solidFill>
          <a:ln w="9525">
            <a:solidFill>
              <a:schemeClr val="tx1"/>
            </a:solidFill>
            <a:miter lim="800000"/>
            <a:headEnd/>
            <a:tailEnd/>
          </a:ln>
        </p:spPr>
        <p:txBody>
          <a:bodyPr wrap="none" anchor="ctr"/>
          <a:lstStyle/>
          <a:p>
            <a:pPr algn="ctr"/>
            <a:r>
              <a:rPr lang="en-GB" sz="1500" b="1"/>
              <a:t>Clinical care</a:t>
            </a:r>
          </a:p>
        </p:txBody>
      </p:sp>
      <p:sp>
        <p:nvSpPr>
          <p:cNvPr id="7184" name="Rectangle 9"/>
          <p:cNvSpPr>
            <a:spLocks noChangeArrowheads="1"/>
          </p:cNvSpPr>
          <p:nvPr/>
        </p:nvSpPr>
        <p:spPr bwMode="auto">
          <a:xfrm>
            <a:off x="6619875" y="3937000"/>
            <a:ext cx="1044575" cy="433388"/>
          </a:xfrm>
          <a:prstGeom prst="rect">
            <a:avLst/>
          </a:prstGeom>
          <a:solidFill>
            <a:srgbClr val="0033CC"/>
          </a:solidFill>
          <a:ln w="9525">
            <a:solidFill>
              <a:schemeClr val="tx1"/>
            </a:solidFill>
            <a:miter lim="800000"/>
            <a:headEnd/>
            <a:tailEnd/>
          </a:ln>
        </p:spPr>
        <p:txBody>
          <a:bodyPr wrap="none" anchor="ctr"/>
          <a:lstStyle/>
          <a:p>
            <a:pPr algn="ctr"/>
            <a:r>
              <a:rPr lang="en-GB" sz="1500" b="1"/>
              <a:t>Information </a:t>
            </a:r>
          </a:p>
          <a:p>
            <a:pPr algn="ctr"/>
            <a:r>
              <a:rPr lang="en-GB" sz="1500" b="1"/>
              <a:t>analysis</a:t>
            </a:r>
            <a:r>
              <a:rPr lang="en-GB" sz="1500"/>
              <a:t> </a:t>
            </a:r>
            <a:endParaRPr lang="en-GB" sz="1500" b="1"/>
          </a:p>
        </p:txBody>
      </p:sp>
      <p:sp>
        <p:nvSpPr>
          <p:cNvPr id="7185" name="Rectangle 10"/>
          <p:cNvSpPr>
            <a:spLocks noChangeArrowheads="1"/>
          </p:cNvSpPr>
          <p:nvPr/>
        </p:nvSpPr>
        <p:spPr bwMode="auto">
          <a:xfrm>
            <a:off x="6475413" y="3287713"/>
            <a:ext cx="1368425" cy="576262"/>
          </a:xfrm>
          <a:prstGeom prst="rect">
            <a:avLst/>
          </a:prstGeom>
          <a:solidFill>
            <a:srgbClr val="F0B3AE"/>
          </a:solidFill>
          <a:ln w="9525">
            <a:solidFill>
              <a:schemeClr val="tx1"/>
            </a:solidFill>
            <a:miter lim="800000"/>
            <a:headEnd/>
            <a:tailEnd/>
          </a:ln>
        </p:spPr>
        <p:txBody>
          <a:bodyPr wrap="none" anchor="ctr"/>
          <a:lstStyle/>
          <a:p>
            <a:pPr algn="ctr"/>
            <a:r>
              <a:rPr lang="en-GB" sz="1500"/>
              <a:t>What people</a:t>
            </a:r>
          </a:p>
          <a:p>
            <a:pPr algn="ctr"/>
            <a:r>
              <a:rPr lang="en-GB" sz="1500"/>
              <a:t> actually do</a:t>
            </a:r>
          </a:p>
        </p:txBody>
      </p:sp>
      <p:sp>
        <p:nvSpPr>
          <p:cNvPr id="7186" name="Rectangle 11"/>
          <p:cNvSpPr>
            <a:spLocks noChangeArrowheads="1"/>
          </p:cNvSpPr>
          <p:nvPr/>
        </p:nvSpPr>
        <p:spPr bwMode="auto">
          <a:xfrm>
            <a:off x="1074738" y="3216275"/>
            <a:ext cx="1368425" cy="576263"/>
          </a:xfrm>
          <a:prstGeom prst="rect">
            <a:avLst/>
          </a:prstGeom>
          <a:solidFill>
            <a:srgbClr val="A8F6B1"/>
          </a:solidFill>
          <a:ln w="9525">
            <a:solidFill>
              <a:schemeClr val="tx1"/>
            </a:solidFill>
            <a:miter lim="800000"/>
            <a:headEnd/>
            <a:tailEnd/>
          </a:ln>
        </p:spPr>
        <p:txBody>
          <a:bodyPr wrap="none" anchor="ctr"/>
          <a:lstStyle/>
          <a:p>
            <a:pPr algn="ctr"/>
            <a:r>
              <a:rPr lang="en-GB" sz="1500"/>
              <a:t>How care is</a:t>
            </a:r>
          </a:p>
          <a:p>
            <a:pPr algn="ctr"/>
            <a:r>
              <a:rPr lang="en-GB" sz="1500"/>
              <a:t> organised </a:t>
            </a:r>
          </a:p>
        </p:txBody>
      </p:sp>
      <p:sp>
        <p:nvSpPr>
          <p:cNvPr id="7187" name="Rectangle 12"/>
          <p:cNvSpPr>
            <a:spLocks noChangeArrowheads="1"/>
          </p:cNvSpPr>
          <p:nvPr/>
        </p:nvSpPr>
        <p:spPr bwMode="auto">
          <a:xfrm>
            <a:off x="1074738" y="4224338"/>
            <a:ext cx="1368425" cy="576262"/>
          </a:xfrm>
          <a:prstGeom prst="rect">
            <a:avLst/>
          </a:prstGeom>
          <a:solidFill>
            <a:srgbClr val="B0EA7C"/>
          </a:solidFill>
          <a:ln w="9525">
            <a:solidFill>
              <a:schemeClr val="tx1"/>
            </a:solidFill>
            <a:miter lim="800000"/>
            <a:headEnd/>
            <a:tailEnd/>
          </a:ln>
        </p:spPr>
        <p:txBody>
          <a:bodyPr wrap="none" anchor="ctr"/>
          <a:lstStyle/>
          <a:p>
            <a:pPr algn="ctr"/>
            <a:r>
              <a:rPr lang="en-GB" sz="1500"/>
              <a:t>What care</a:t>
            </a:r>
          </a:p>
          <a:p>
            <a:pPr algn="ctr"/>
            <a:r>
              <a:rPr lang="en-GB" sz="1500"/>
              <a:t> is delivered </a:t>
            </a:r>
          </a:p>
        </p:txBody>
      </p:sp>
      <p:sp>
        <p:nvSpPr>
          <p:cNvPr id="7188" name="Rectangle 13"/>
          <p:cNvSpPr>
            <a:spLocks noChangeArrowheads="1"/>
          </p:cNvSpPr>
          <p:nvPr/>
        </p:nvSpPr>
        <p:spPr bwMode="auto">
          <a:xfrm>
            <a:off x="6475413" y="4368800"/>
            <a:ext cx="1368425" cy="576263"/>
          </a:xfrm>
          <a:prstGeom prst="rect">
            <a:avLst/>
          </a:prstGeom>
          <a:solidFill>
            <a:srgbClr val="3399FF"/>
          </a:solidFill>
          <a:ln w="9525">
            <a:solidFill>
              <a:schemeClr val="tx1"/>
            </a:solidFill>
            <a:miter lim="800000"/>
            <a:headEnd/>
            <a:tailEnd/>
          </a:ln>
        </p:spPr>
        <p:txBody>
          <a:bodyPr wrap="none" anchor="ctr"/>
          <a:lstStyle/>
          <a:p>
            <a:pPr algn="ctr"/>
            <a:r>
              <a:rPr lang="en-GB" sz="1500"/>
              <a:t>Measuring what</a:t>
            </a:r>
          </a:p>
          <a:p>
            <a:pPr algn="ctr"/>
            <a:r>
              <a:rPr lang="en-GB" sz="1500"/>
              <a:t> is being done  </a:t>
            </a:r>
          </a:p>
        </p:txBody>
      </p:sp>
      <p:sp>
        <p:nvSpPr>
          <p:cNvPr id="7189" name="AutoShape 15"/>
          <p:cNvSpPr>
            <a:spLocks noChangeArrowheads="1"/>
          </p:cNvSpPr>
          <p:nvPr/>
        </p:nvSpPr>
        <p:spPr bwMode="auto">
          <a:xfrm>
            <a:off x="3235325" y="3576638"/>
            <a:ext cx="503238" cy="360362"/>
          </a:xfrm>
          <a:prstGeom prst="chevron">
            <a:avLst>
              <a:gd name="adj" fmla="val 34912"/>
            </a:avLst>
          </a:prstGeom>
          <a:solidFill>
            <a:schemeClr val="accent1"/>
          </a:solidFill>
          <a:ln w="9525">
            <a:solidFill>
              <a:schemeClr val="tx1"/>
            </a:solidFill>
            <a:miter lim="800000"/>
            <a:headEnd/>
            <a:tailEnd/>
          </a:ln>
        </p:spPr>
        <p:txBody>
          <a:bodyPr wrap="none" anchor="ctr"/>
          <a:lstStyle/>
          <a:p>
            <a:endParaRPr lang="en-GB"/>
          </a:p>
        </p:txBody>
      </p:sp>
      <p:sp>
        <p:nvSpPr>
          <p:cNvPr id="7190" name="AutoShape 16"/>
          <p:cNvSpPr>
            <a:spLocks noChangeArrowheads="1"/>
          </p:cNvSpPr>
          <p:nvPr/>
        </p:nvSpPr>
        <p:spPr bwMode="auto">
          <a:xfrm>
            <a:off x="5035550" y="3576638"/>
            <a:ext cx="503238" cy="360362"/>
          </a:xfrm>
          <a:prstGeom prst="chevron">
            <a:avLst>
              <a:gd name="adj" fmla="val 34912"/>
            </a:avLst>
          </a:prstGeom>
          <a:solidFill>
            <a:schemeClr val="accent1"/>
          </a:solidFill>
          <a:ln w="9525">
            <a:solidFill>
              <a:schemeClr val="tx1"/>
            </a:solidFill>
            <a:miter lim="800000"/>
            <a:headEnd/>
            <a:tailEnd/>
          </a:ln>
        </p:spPr>
        <p:txBody>
          <a:bodyPr wrap="none" anchor="ctr"/>
          <a:lstStyle/>
          <a:p>
            <a:endParaRPr lang="en-GB"/>
          </a:p>
        </p:txBody>
      </p:sp>
      <p:sp>
        <p:nvSpPr>
          <p:cNvPr id="7191" name="Rectangle 17"/>
          <p:cNvSpPr>
            <a:spLocks noChangeArrowheads="1"/>
          </p:cNvSpPr>
          <p:nvPr/>
        </p:nvSpPr>
        <p:spPr bwMode="auto">
          <a:xfrm>
            <a:off x="3667125" y="3648075"/>
            <a:ext cx="1439863" cy="215900"/>
          </a:xfrm>
          <a:prstGeom prst="rect">
            <a:avLst/>
          </a:prstGeom>
          <a:noFill/>
          <a:ln w="9525">
            <a:noFill/>
            <a:miter lim="800000"/>
            <a:headEnd/>
            <a:tailEnd/>
          </a:ln>
        </p:spPr>
        <p:txBody>
          <a:bodyPr wrap="none" anchor="ctr"/>
          <a:lstStyle/>
          <a:p>
            <a:pPr algn="ctr"/>
            <a:r>
              <a:rPr lang="en-GB" sz="1600" b="1"/>
              <a:t>HRG</a:t>
            </a:r>
            <a:r>
              <a:rPr lang="en-GB" sz="1600"/>
              <a:t> </a:t>
            </a:r>
            <a:r>
              <a:rPr lang="en-GB" sz="1600" b="1"/>
              <a:t>pathway</a:t>
            </a:r>
          </a:p>
        </p:txBody>
      </p:sp>
      <p:sp>
        <p:nvSpPr>
          <p:cNvPr id="7192" name="AutoShape 18">
            <a:hlinkClick r:id="" action="ppaction://noaction" highlightClick="1"/>
          </p:cNvPr>
          <p:cNvSpPr>
            <a:spLocks noChangeArrowheads="1"/>
          </p:cNvSpPr>
          <p:nvPr/>
        </p:nvSpPr>
        <p:spPr bwMode="auto">
          <a:xfrm rot="894496">
            <a:off x="2554288" y="3074988"/>
            <a:ext cx="647700" cy="503237"/>
          </a:xfrm>
          <a:prstGeom prst="actionButtonMovie">
            <a:avLst/>
          </a:prstGeom>
          <a:solidFill>
            <a:schemeClr val="accent1"/>
          </a:solidFill>
          <a:ln w="9525">
            <a:noFill/>
            <a:miter lim="800000"/>
            <a:headEnd/>
            <a:tailEnd/>
          </a:ln>
        </p:spPr>
        <p:txBody>
          <a:bodyPr wrap="none" anchor="ctr"/>
          <a:lstStyle/>
          <a:p>
            <a:endParaRPr lang="en-GB"/>
          </a:p>
        </p:txBody>
      </p:sp>
      <p:sp>
        <p:nvSpPr>
          <p:cNvPr id="7193" name="AutoShape 19">
            <a:hlinkClick r:id="" action="ppaction://noaction" highlightClick="1"/>
          </p:cNvPr>
          <p:cNvSpPr>
            <a:spLocks noChangeArrowheads="1"/>
          </p:cNvSpPr>
          <p:nvPr/>
        </p:nvSpPr>
        <p:spPr bwMode="auto">
          <a:xfrm rot="-962656">
            <a:off x="2557463" y="4008438"/>
            <a:ext cx="647700" cy="503237"/>
          </a:xfrm>
          <a:prstGeom prst="actionButtonMovie">
            <a:avLst/>
          </a:prstGeom>
          <a:solidFill>
            <a:schemeClr val="accent1"/>
          </a:solidFill>
          <a:ln w="9525">
            <a:noFill/>
            <a:miter lim="800000"/>
            <a:headEnd/>
            <a:tailEnd/>
          </a:ln>
        </p:spPr>
        <p:txBody>
          <a:bodyPr wrap="none" anchor="ctr"/>
          <a:lstStyle/>
          <a:p>
            <a:endParaRPr lang="en-GB"/>
          </a:p>
        </p:txBody>
      </p:sp>
      <p:sp>
        <p:nvSpPr>
          <p:cNvPr id="7194" name="AutoShape 20">
            <a:hlinkClick r:id="" action="ppaction://noaction" highlightClick="1"/>
          </p:cNvPr>
          <p:cNvSpPr>
            <a:spLocks noChangeArrowheads="1"/>
          </p:cNvSpPr>
          <p:nvPr/>
        </p:nvSpPr>
        <p:spPr bwMode="auto">
          <a:xfrm rot="805549" flipH="1">
            <a:off x="5683250" y="4008438"/>
            <a:ext cx="647700" cy="503237"/>
          </a:xfrm>
          <a:prstGeom prst="actionButtonMovie">
            <a:avLst/>
          </a:prstGeom>
          <a:solidFill>
            <a:schemeClr val="accent1"/>
          </a:solidFill>
          <a:ln w="9525">
            <a:noFill/>
            <a:miter lim="800000"/>
            <a:headEnd/>
            <a:tailEnd/>
          </a:ln>
        </p:spPr>
        <p:txBody>
          <a:bodyPr wrap="none" anchor="ctr"/>
          <a:lstStyle/>
          <a:p>
            <a:endParaRPr lang="en-GB"/>
          </a:p>
        </p:txBody>
      </p:sp>
      <p:sp>
        <p:nvSpPr>
          <p:cNvPr id="7195" name="AutoShape 21">
            <a:hlinkClick r:id="" action="ppaction://noaction" highlightClick="1"/>
          </p:cNvPr>
          <p:cNvSpPr>
            <a:spLocks noChangeArrowheads="1"/>
          </p:cNvSpPr>
          <p:nvPr/>
        </p:nvSpPr>
        <p:spPr bwMode="auto">
          <a:xfrm rot="20344160" flipH="1">
            <a:off x="5683250" y="3144838"/>
            <a:ext cx="647700" cy="503237"/>
          </a:xfrm>
          <a:prstGeom prst="actionButtonMovie">
            <a:avLst/>
          </a:prstGeom>
          <a:solidFill>
            <a:schemeClr val="accent1"/>
          </a:solidFill>
          <a:ln w="9525">
            <a:noFill/>
            <a:miter lim="800000"/>
            <a:headEnd/>
            <a:tailEnd/>
          </a:ln>
        </p:spPr>
        <p:txBody>
          <a:bodyPr wrap="none" anchor="ctr"/>
          <a:lstStyle/>
          <a:p>
            <a:endParaRPr lang="en-GB"/>
          </a:p>
        </p:txBody>
      </p:sp>
      <p:sp>
        <p:nvSpPr>
          <p:cNvPr id="7196" name="AutoShape 22">
            <a:hlinkClick r:id="" action="ppaction://noaction" highlightClick="1"/>
          </p:cNvPr>
          <p:cNvSpPr>
            <a:spLocks noChangeArrowheads="1"/>
          </p:cNvSpPr>
          <p:nvPr/>
        </p:nvSpPr>
        <p:spPr bwMode="auto">
          <a:xfrm>
            <a:off x="5610225" y="4368800"/>
            <a:ext cx="576263" cy="503238"/>
          </a:xfrm>
          <a:prstGeom prst="actionButtonInformation">
            <a:avLst/>
          </a:prstGeom>
          <a:solidFill>
            <a:schemeClr val="accent1"/>
          </a:solidFill>
          <a:ln w="9525">
            <a:no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928688" y="285750"/>
            <a:ext cx="7772401" cy="1470025"/>
          </a:xfrm>
        </p:spPr>
        <p:txBody>
          <a:bodyPr/>
          <a:lstStyle/>
          <a:p>
            <a:pPr eaLnBrk="1" hangingPunct="1"/>
            <a:r>
              <a:rPr lang="en-GB" sz="3600" b="1" smtClean="0">
                <a:solidFill>
                  <a:schemeClr val="accent2"/>
                </a:solidFill>
              </a:rPr>
              <a:t>Cholecystectomy National </a:t>
            </a:r>
            <a:br>
              <a:rPr lang="en-GB" sz="3600" b="1" smtClean="0">
                <a:solidFill>
                  <a:schemeClr val="accent2"/>
                </a:solidFill>
              </a:rPr>
            </a:br>
            <a:r>
              <a:rPr lang="en-GB" sz="3600" b="1" smtClean="0">
                <a:solidFill>
                  <a:schemeClr val="accent2"/>
                </a:solidFill>
              </a:rPr>
              <a:t>Day Case Rates 08/09</a:t>
            </a:r>
          </a:p>
        </p:txBody>
      </p:sp>
      <p:graphicFrame>
        <p:nvGraphicFramePr>
          <p:cNvPr id="1026" name="Object 2"/>
          <p:cNvGraphicFramePr>
            <a:graphicFrameLocks noChangeAspect="1"/>
          </p:cNvGraphicFramePr>
          <p:nvPr/>
        </p:nvGraphicFramePr>
        <p:xfrm>
          <a:off x="0" y="1746250"/>
          <a:ext cx="9144000" cy="5111750"/>
        </p:xfrm>
        <a:graphic>
          <a:graphicData uri="http://schemas.openxmlformats.org/presentationml/2006/ole">
            <p:oleObj spid="_x0000_s1026" name="Chart" r:id="rId3" imgW="4667402" imgH="2610002" progId="Excel.Sheet.8">
              <p:embed/>
            </p:oleObj>
          </a:graphicData>
        </a:graphic>
      </p:graphicFrame>
      <p:sp>
        <p:nvSpPr>
          <p:cNvPr id="1028" name="Text Box 7"/>
          <p:cNvSpPr txBox="1">
            <a:spLocks noChangeArrowheads="1"/>
          </p:cNvSpPr>
          <p:nvPr/>
        </p:nvSpPr>
        <p:spPr bwMode="auto">
          <a:xfrm>
            <a:off x="1187450" y="2565400"/>
            <a:ext cx="4321175" cy="304800"/>
          </a:xfrm>
          <a:prstGeom prst="rect">
            <a:avLst/>
          </a:prstGeom>
          <a:solidFill>
            <a:srgbClr val="000080"/>
          </a:solidFill>
          <a:ln w="9525" algn="ctr">
            <a:noFill/>
            <a:miter lim="800000"/>
            <a:headEnd/>
            <a:tailEnd/>
          </a:ln>
        </p:spPr>
        <p:txBody>
          <a:bodyPr>
            <a:spAutoFit/>
          </a:bodyPr>
          <a:lstStyle/>
          <a:p>
            <a:pPr marL="457200" indent="-368300">
              <a:spcBef>
                <a:spcPct val="50000"/>
              </a:spcBef>
            </a:pPr>
            <a:r>
              <a:rPr lang="en-GB" sz="1400" b="1">
                <a:solidFill>
                  <a:schemeClr val="bg1"/>
                </a:solidFill>
              </a:rPr>
              <a:t>National average day case rate is 16% </a:t>
            </a:r>
          </a:p>
        </p:txBody>
      </p:sp>
      <p:sp>
        <p:nvSpPr>
          <p:cNvPr id="1029" name="Text Box 8"/>
          <p:cNvSpPr txBox="1">
            <a:spLocks noChangeArrowheads="1"/>
          </p:cNvSpPr>
          <p:nvPr/>
        </p:nvSpPr>
        <p:spPr bwMode="auto">
          <a:xfrm>
            <a:off x="1187450" y="3068638"/>
            <a:ext cx="4392613" cy="517525"/>
          </a:xfrm>
          <a:prstGeom prst="rect">
            <a:avLst/>
          </a:prstGeom>
          <a:solidFill>
            <a:srgbClr val="000080"/>
          </a:solidFill>
          <a:ln w="9525" algn="ctr">
            <a:noFill/>
            <a:miter lim="800000"/>
            <a:headEnd/>
            <a:tailEnd/>
          </a:ln>
        </p:spPr>
        <p:txBody>
          <a:bodyPr>
            <a:spAutoFit/>
          </a:bodyPr>
          <a:lstStyle/>
          <a:p>
            <a:pPr marL="88900">
              <a:spcBef>
                <a:spcPct val="50000"/>
              </a:spcBef>
            </a:pPr>
            <a:r>
              <a:rPr lang="en-GB" sz="1400" b="1">
                <a:solidFill>
                  <a:schemeClr val="bg1"/>
                </a:solidFill>
              </a:rPr>
              <a:t>Over a quarter of trusts have a day case rate of less than 5% </a:t>
            </a:r>
          </a:p>
        </p:txBody>
      </p:sp>
      <p:sp>
        <p:nvSpPr>
          <p:cNvPr id="1030" name="Text Box 9"/>
          <p:cNvSpPr txBox="1">
            <a:spLocks noChangeArrowheads="1"/>
          </p:cNvSpPr>
          <p:nvPr/>
        </p:nvSpPr>
        <p:spPr bwMode="auto">
          <a:xfrm>
            <a:off x="1187450" y="3789363"/>
            <a:ext cx="4392613" cy="304800"/>
          </a:xfrm>
          <a:prstGeom prst="rect">
            <a:avLst/>
          </a:prstGeom>
          <a:solidFill>
            <a:srgbClr val="000080"/>
          </a:solidFill>
          <a:ln w="9525" algn="ctr">
            <a:noFill/>
            <a:miter lim="800000"/>
            <a:headEnd/>
            <a:tailEnd/>
          </a:ln>
        </p:spPr>
        <p:txBody>
          <a:bodyPr>
            <a:spAutoFit/>
          </a:bodyPr>
          <a:lstStyle/>
          <a:p>
            <a:pPr marL="457200" indent="-368300">
              <a:spcBef>
                <a:spcPct val="50000"/>
              </a:spcBef>
            </a:pPr>
            <a:r>
              <a:rPr lang="en-GB" sz="1400" b="1">
                <a:solidFill>
                  <a:schemeClr val="bg1"/>
                </a:solidFill>
              </a:rPr>
              <a:t>10% of trusts are doing no day cases at all </a:t>
            </a:r>
          </a:p>
        </p:txBody>
      </p:sp>
      <p:sp>
        <p:nvSpPr>
          <p:cNvPr id="1031" name="Text Box 10"/>
          <p:cNvSpPr txBox="1">
            <a:spLocks noChangeArrowheads="1"/>
          </p:cNvSpPr>
          <p:nvPr/>
        </p:nvSpPr>
        <p:spPr bwMode="auto">
          <a:xfrm>
            <a:off x="1187450" y="4365625"/>
            <a:ext cx="4392613" cy="304800"/>
          </a:xfrm>
          <a:prstGeom prst="rect">
            <a:avLst/>
          </a:prstGeom>
          <a:solidFill>
            <a:srgbClr val="000080"/>
          </a:solidFill>
          <a:ln w="9525" algn="ctr">
            <a:noFill/>
            <a:miter lim="800000"/>
            <a:headEnd/>
            <a:tailEnd/>
          </a:ln>
        </p:spPr>
        <p:txBody>
          <a:bodyPr>
            <a:spAutoFit/>
          </a:bodyPr>
          <a:lstStyle/>
          <a:p>
            <a:pPr marL="457200" indent="-368300">
              <a:spcBef>
                <a:spcPct val="50000"/>
              </a:spcBef>
            </a:pPr>
            <a:r>
              <a:rPr lang="en-GB" sz="1400" b="1">
                <a:solidFill>
                  <a:schemeClr val="bg1"/>
                </a:solidFill>
              </a:rPr>
              <a:t>Only 1 trust is achieving BADS target of 60% </a:t>
            </a:r>
          </a:p>
        </p:txBody>
      </p:sp>
      <p:pic>
        <p:nvPicPr>
          <p:cNvPr id="1032" name="Picture 2"/>
          <p:cNvPicPr>
            <a:picLocks noChangeAspect="1" noChangeArrowheads="1"/>
          </p:cNvPicPr>
          <p:nvPr/>
        </p:nvPicPr>
        <p:blipFill>
          <a:blip r:embed="rId4" cstate="print"/>
          <a:srcRect/>
          <a:stretch>
            <a:fillRect/>
          </a:stretch>
        </p:blipFill>
        <p:spPr bwMode="auto">
          <a:xfrm>
            <a:off x="6372225" y="260350"/>
            <a:ext cx="2474913"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8195" name="AutoShape 3"/>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8196" name="AutoShape 4"/>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8197" name="AutoShape 5"/>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8198" name="AutoShape 6"/>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8199" name="AutoShape 7"/>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
        <p:nvSpPr>
          <p:cNvPr id="8200" name="Rectangle 9"/>
          <p:cNvSpPr>
            <a:spLocks noGrp="1" noChangeArrowheads="1"/>
          </p:cNvSpPr>
          <p:nvPr>
            <p:ph type="title"/>
          </p:nvPr>
        </p:nvSpPr>
        <p:spPr>
          <a:xfrm>
            <a:off x="0" y="260350"/>
            <a:ext cx="8229600" cy="1143000"/>
          </a:xfrm>
        </p:spPr>
        <p:txBody>
          <a:bodyPr/>
          <a:lstStyle/>
          <a:p>
            <a:pPr algn="l" eaLnBrk="1" hangingPunct="1"/>
            <a:r>
              <a:rPr lang="en-GB" sz="3600" b="1" smtClean="0">
                <a:solidFill>
                  <a:schemeClr val="accent2"/>
                </a:solidFill>
              </a:rPr>
              <a:t>Focus on...</a:t>
            </a:r>
            <a:endParaRPr lang="en-US" sz="4000" smtClean="0">
              <a:solidFill>
                <a:schemeClr val="accent2"/>
              </a:solidFill>
            </a:endParaRPr>
          </a:p>
        </p:txBody>
      </p:sp>
      <p:sp>
        <p:nvSpPr>
          <p:cNvPr id="8201" name="Rectangle 10"/>
          <p:cNvSpPr>
            <a:spLocks noGrp="1" noChangeArrowheads="1"/>
          </p:cNvSpPr>
          <p:nvPr>
            <p:ph type="body" idx="1"/>
          </p:nvPr>
        </p:nvSpPr>
        <p:spPr>
          <a:xfrm>
            <a:off x="539750" y="1628775"/>
            <a:ext cx="8158163" cy="3455988"/>
          </a:xfrm>
        </p:spPr>
        <p:txBody>
          <a:bodyPr/>
          <a:lstStyle/>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buFontTx/>
              <a:buNone/>
            </a:pPr>
            <a:endParaRPr lang="en-GB" smtClean="0"/>
          </a:p>
          <a:p>
            <a:pPr eaLnBrk="1" hangingPunct="1">
              <a:lnSpc>
                <a:spcPct val="90000"/>
              </a:lnSpc>
              <a:buFontTx/>
              <a:buNone/>
            </a:pPr>
            <a:endParaRPr lang="en-US" smtClean="0"/>
          </a:p>
        </p:txBody>
      </p:sp>
      <p:sp>
        <p:nvSpPr>
          <p:cNvPr id="8202" name="Rectangle 11"/>
          <p:cNvSpPr>
            <a:spLocks noChangeArrowheads="1"/>
          </p:cNvSpPr>
          <p:nvPr/>
        </p:nvSpPr>
        <p:spPr bwMode="auto">
          <a:xfrm>
            <a:off x="179388" y="1268413"/>
            <a:ext cx="8662987" cy="3455987"/>
          </a:xfrm>
          <a:prstGeom prst="rect">
            <a:avLst/>
          </a:prstGeom>
          <a:noFill/>
          <a:ln w="9525">
            <a:noFill/>
            <a:miter lim="800000"/>
            <a:headEnd/>
            <a:tailEnd/>
          </a:ln>
        </p:spPr>
        <p:txBody>
          <a:bodyPr/>
          <a:lstStyle/>
          <a:p>
            <a:pPr marL="342900" indent="-342900">
              <a:lnSpc>
                <a:spcPct val="90000"/>
              </a:lnSpc>
              <a:spcBef>
                <a:spcPct val="20000"/>
              </a:spcBef>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pPr>
            <a:endParaRPr lang="en-GB" sz="2000"/>
          </a:p>
          <a:p>
            <a:pPr marL="342900" indent="-342900">
              <a:lnSpc>
                <a:spcPct val="90000"/>
              </a:lnSpc>
              <a:spcBef>
                <a:spcPct val="20000"/>
              </a:spcBef>
            </a:pPr>
            <a:endParaRPr lang="en-US" sz="2000"/>
          </a:p>
        </p:txBody>
      </p:sp>
      <p:pic>
        <p:nvPicPr>
          <p:cNvPr id="8203" name="Picture 2"/>
          <p:cNvPicPr>
            <a:picLocks noChangeAspect="1" noChangeArrowheads="1"/>
          </p:cNvPicPr>
          <p:nvPr/>
        </p:nvPicPr>
        <p:blipFill>
          <a:blip r:embed="rId3" cstate="print"/>
          <a:srcRect/>
          <a:stretch>
            <a:fillRect/>
          </a:stretch>
        </p:blipFill>
        <p:spPr bwMode="auto">
          <a:xfrm>
            <a:off x="2357438" y="1204913"/>
            <a:ext cx="3786187" cy="5357812"/>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10243" name="AutoShape 3"/>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10244" name="AutoShape 4"/>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10245" name="AutoShape 5"/>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10246" name="AutoShape 6"/>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10247" name="AutoShape 7"/>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
        <p:nvSpPr>
          <p:cNvPr id="10248" name="Rectangle 9"/>
          <p:cNvSpPr>
            <a:spLocks noGrp="1" noChangeArrowheads="1"/>
          </p:cNvSpPr>
          <p:nvPr>
            <p:ph type="title"/>
          </p:nvPr>
        </p:nvSpPr>
        <p:spPr>
          <a:xfrm>
            <a:off x="0" y="260350"/>
            <a:ext cx="8229600" cy="1143000"/>
          </a:xfrm>
        </p:spPr>
        <p:txBody>
          <a:bodyPr/>
          <a:lstStyle/>
          <a:p>
            <a:pPr algn="l" eaLnBrk="1" hangingPunct="1"/>
            <a:r>
              <a:rPr lang="en-GB" sz="3200" b="1" smtClean="0">
                <a:solidFill>
                  <a:schemeClr val="accent2"/>
                </a:solidFill>
              </a:rPr>
              <a:t>Rapid Improvement Programme</a:t>
            </a:r>
            <a:endParaRPr lang="en-US" sz="3200" smtClean="0">
              <a:solidFill>
                <a:schemeClr val="accent2"/>
              </a:solidFill>
            </a:endParaRPr>
          </a:p>
        </p:txBody>
      </p:sp>
      <p:sp>
        <p:nvSpPr>
          <p:cNvPr id="10249" name="Rectangle 10"/>
          <p:cNvSpPr>
            <a:spLocks noGrp="1" noChangeArrowheads="1"/>
          </p:cNvSpPr>
          <p:nvPr>
            <p:ph type="body" idx="1"/>
          </p:nvPr>
        </p:nvSpPr>
        <p:spPr>
          <a:xfrm>
            <a:off x="539750" y="1628775"/>
            <a:ext cx="8158163" cy="3455988"/>
          </a:xfrm>
        </p:spPr>
        <p:txBody>
          <a:bodyPr/>
          <a:lstStyle/>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buFontTx/>
              <a:buNone/>
            </a:pPr>
            <a:endParaRPr lang="en-GB" smtClean="0"/>
          </a:p>
          <a:p>
            <a:pPr eaLnBrk="1" hangingPunct="1">
              <a:lnSpc>
                <a:spcPct val="90000"/>
              </a:lnSpc>
              <a:buFontTx/>
              <a:buNone/>
            </a:pPr>
            <a:endParaRPr lang="en-US" smtClean="0"/>
          </a:p>
        </p:txBody>
      </p:sp>
      <p:sp>
        <p:nvSpPr>
          <p:cNvPr id="10250" name="Rectangle 11"/>
          <p:cNvSpPr>
            <a:spLocks noChangeArrowheads="1"/>
          </p:cNvSpPr>
          <p:nvPr/>
        </p:nvSpPr>
        <p:spPr bwMode="auto">
          <a:xfrm>
            <a:off x="179388" y="1268413"/>
            <a:ext cx="8662987" cy="3455987"/>
          </a:xfrm>
          <a:prstGeom prst="rect">
            <a:avLst/>
          </a:prstGeom>
          <a:noFill/>
          <a:ln w="9525">
            <a:noFill/>
            <a:miter lim="800000"/>
            <a:headEnd/>
            <a:tailEnd/>
          </a:ln>
        </p:spPr>
        <p:txBody>
          <a:bodyPr/>
          <a:lstStyle/>
          <a:p>
            <a:pPr marL="342900" indent="-342900">
              <a:lnSpc>
                <a:spcPct val="90000"/>
              </a:lnSpc>
              <a:spcBef>
                <a:spcPct val="20000"/>
              </a:spcBef>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pPr>
            <a:endParaRPr lang="en-GB" sz="2000"/>
          </a:p>
          <a:p>
            <a:pPr marL="342900" indent="-342900">
              <a:lnSpc>
                <a:spcPct val="90000"/>
              </a:lnSpc>
              <a:spcBef>
                <a:spcPct val="20000"/>
              </a:spcBef>
            </a:pPr>
            <a:endParaRPr lang="en-US" sz="2000"/>
          </a:p>
        </p:txBody>
      </p:sp>
      <p:sp>
        <p:nvSpPr>
          <p:cNvPr id="21" name="Rectangle 10"/>
          <p:cNvSpPr txBox="1">
            <a:spLocks noChangeArrowheads="1"/>
          </p:cNvSpPr>
          <p:nvPr/>
        </p:nvSpPr>
        <p:spPr bwMode="auto">
          <a:xfrm>
            <a:off x="692150" y="1781175"/>
            <a:ext cx="8158163" cy="3455988"/>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defRPr/>
            </a:pPr>
            <a:endParaRPr lang="en-GB" sz="3200" kern="0">
              <a:latin typeface="+mn-lt"/>
              <a:cs typeface="+mn-cs"/>
            </a:endParaRPr>
          </a:p>
          <a:p>
            <a:pPr marL="342900" indent="-342900">
              <a:lnSpc>
                <a:spcPct val="90000"/>
              </a:lnSpc>
              <a:spcBef>
                <a:spcPct val="20000"/>
              </a:spcBef>
              <a:defRPr/>
            </a:pPr>
            <a:endParaRPr lang="en-US" sz="3200" kern="0" dirty="0">
              <a:latin typeface="+mn-lt"/>
              <a:cs typeface="+mn-cs"/>
            </a:endParaRPr>
          </a:p>
        </p:txBody>
      </p:sp>
      <p:pic>
        <p:nvPicPr>
          <p:cNvPr id="10252" name="Picture 2"/>
          <p:cNvPicPr>
            <a:picLocks noChangeAspect="1" noChangeArrowheads="1"/>
          </p:cNvPicPr>
          <p:nvPr/>
        </p:nvPicPr>
        <p:blipFill>
          <a:blip r:embed="rId3" cstate="print"/>
          <a:srcRect/>
          <a:stretch>
            <a:fillRect/>
          </a:stretch>
        </p:blipFill>
        <p:spPr bwMode="auto">
          <a:xfrm>
            <a:off x="785813" y="1643063"/>
            <a:ext cx="7451725" cy="4335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12291" name="AutoShape 3"/>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12292" name="AutoShape 4"/>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12293" name="AutoShape 5"/>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12294" name="AutoShape 6"/>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12295" name="AutoShape 7"/>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
        <p:nvSpPr>
          <p:cNvPr id="12296" name="Rectangle 9"/>
          <p:cNvSpPr>
            <a:spLocks noGrp="1" noChangeArrowheads="1"/>
          </p:cNvSpPr>
          <p:nvPr>
            <p:ph type="title"/>
          </p:nvPr>
        </p:nvSpPr>
        <p:spPr>
          <a:xfrm>
            <a:off x="0" y="260350"/>
            <a:ext cx="8229600" cy="1143000"/>
          </a:xfrm>
        </p:spPr>
        <p:txBody>
          <a:bodyPr/>
          <a:lstStyle/>
          <a:p>
            <a:pPr algn="l" eaLnBrk="1" hangingPunct="1"/>
            <a:r>
              <a:rPr lang="en-GB" sz="3200" b="1" smtClean="0">
                <a:solidFill>
                  <a:schemeClr val="accent2"/>
                </a:solidFill>
              </a:rPr>
              <a:t>Rapid Improvement Results </a:t>
            </a:r>
            <a:endParaRPr lang="en-US" sz="3200" smtClean="0">
              <a:solidFill>
                <a:schemeClr val="accent2"/>
              </a:solidFill>
            </a:endParaRPr>
          </a:p>
        </p:txBody>
      </p:sp>
      <p:sp>
        <p:nvSpPr>
          <p:cNvPr id="12297" name="Rectangle 10"/>
          <p:cNvSpPr>
            <a:spLocks noGrp="1" noChangeArrowheads="1"/>
          </p:cNvSpPr>
          <p:nvPr>
            <p:ph type="body" idx="1"/>
          </p:nvPr>
        </p:nvSpPr>
        <p:spPr>
          <a:xfrm>
            <a:off x="539750" y="1628775"/>
            <a:ext cx="8158163" cy="3455988"/>
          </a:xfrm>
        </p:spPr>
        <p:txBody>
          <a:bodyPr/>
          <a:lstStyle/>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buFontTx/>
              <a:buNone/>
            </a:pPr>
            <a:endParaRPr lang="en-GB" smtClean="0"/>
          </a:p>
          <a:p>
            <a:pPr eaLnBrk="1" hangingPunct="1">
              <a:lnSpc>
                <a:spcPct val="90000"/>
              </a:lnSpc>
              <a:buFontTx/>
              <a:buNone/>
            </a:pPr>
            <a:endParaRPr lang="en-US" smtClean="0"/>
          </a:p>
        </p:txBody>
      </p:sp>
      <p:sp>
        <p:nvSpPr>
          <p:cNvPr id="12298" name="Rectangle 11"/>
          <p:cNvSpPr>
            <a:spLocks noChangeArrowheads="1"/>
          </p:cNvSpPr>
          <p:nvPr/>
        </p:nvSpPr>
        <p:spPr bwMode="auto">
          <a:xfrm>
            <a:off x="179388" y="1268413"/>
            <a:ext cx="8662987" cy="3455987"/>
          </a:xfrm>
          <a:prstGeom prst="rect">
            <a:avLst/>
          </a:prstGeom>
          <a:noFill/>
          <a:ln w="9525">
            <a:noFill/>
            <a:miter lim="800000"/>
            <a:headEnd/>
            <a:tailEnd/>
          </a:ln>
        </p:spPr>
        <p:txBody>
          <a:bodyPr/>
          <a:lstStyle/>
          <a:p>
            <a:pPr marL="342900" indent="-342900">
              <a:lnSpc>
                <a:spcPct val="90000"/>
              </a:lnSpc>
              <a:spcBef>
                <a:spcPct val="20000"/>
              </a:spcBef>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pPr>
            <a:endParaRPr lang="en-GB" sz="2000"/>
          </a:p>
          <a:p>
            <a:pPr marL="342900" indent="-342900">
              <a:lnSpc>
                <a:spcPct val="90000"/>
              </a:lnSpc>
              <a:spcBef>
                <a:spcPct val="20000"/>
              </a:spcBef>
            </a:pPr>
            <a:endParaRPr lang="en-US" sz="2000"/>
          </a:p>
        </p:txBody>
      </p:sp>
      <p:sp>
        <p:nvSpPr>
          <p:cNvPr id="21" name="Rectangle 10"/>
          <p:cNvSpPr txBox="1">
            <a:spLocks noChangeArrowheads="1"/>
          </p:cNvSpPr>
          <p:nvPr/>
        </p:nvSpPr>
        <p:spPr bwMode="auto">
          <a:xfrm>
            <a:off x="692150" y="1781175"/>
            <a:ext cx="8158163" cy="3455988"/>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defRPr/>
            </a:pPr>
            <a:endParaRPr lang="en-GB" sz="3200" kern="0">
              <a:latin typeface="+mn-lt"/>
              <a:cs typeface="+mn-cs"/>
            </a:endParaRPr>
          </a:p>
          <a:p>
            <a:pPr marL="342900" indent="-342900">
              <a:lnSpc>
                <a:spcPct val="90000"/>
              </a:lnSpc>
              <a:spcBef>
                <a:spcPct val="20000"/>
              </a:spcBef>
              <a:defRPr/>
            </a:pPr>
            <a:endParaRPr lang="en-US" sz="3200" kern="0" dirty="0">
              <a:latin typeface="+mn-lt"/>
              <a:cs typeface="+mn-cs"/>
            </a:endParaRPr>
          </a:p>
        </p:txBody>
      </p:sp>
      <p:pic>
        <p:nvPicPr>
          <p:cNvPr id="12300" name="Picture 2"/>
          <p:cNvPicPr>
            <a:picLocks noChangeAspect="1" noChangeArrowheads="1"/>
          </p:cNvPicPr>
          <p:nvPr/>
        </p:nvPicPr>
        <p:blipFill>
          <a:blip r:embed="rId3" cstate="print"/>
          <a:srcRect/>
          <a:stretch>
            <a:fillRect/>
          </a:stretch>
        </p:blipFill>
        <p:spPr bwMode="auto">
          <a:xfrm>
            <a:off x="500063" y="1143000"/>
            <a:ext cx="7596187" cy="5265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6372225" y="260350"/>
            <a:ext cx="2474913" cy="809625"/>
          </a:xfrm>
          <a:prstGeom prst="rect">
            <a:avLst/>
          </a:prstGeom>
          <a:noFill/>
          <a:ln w="9525">
            <a:noFill/>
            <a:miter lim="800000"/>
            <a:headEnd/>
            <a:tailEnd/>
          </a:ln>
        </p:spPr>
      </p:pic>
      <p:sp>
        <p:nvSpPr>
          <p:cNvPr id="13315" name="AutoShape 3"/>
          <p:cNvSpPr>
            <a:spLocks noChangeArrowheads="1"/>
          </p:cNvSpPr>
          <p:nvPr/>
        </p:nvSpPr>
        <p:spPr bwMode="auto">
          <a:xfrm rot="10800000">
            <a:off x="611188" y="0"/>
            <a:ext cx="288925" cy="115888"/>
          </a:xfrm>
          <a:prstGeom prst="triangle">
            <a:avLst>
              <a:gd name="adj" fmla="val 50000"/>
            </a:avLst>
          </a:prstGeom>
          <a:solidFill>
            <a:srgbClr val="3399FF"/>
          </a:solidFill>
          <a:ln w="9525">
            <a:noFill/>
            <a:miter lim="800000"/>
            <a:headEnd/>
            <a:tailEnd/>
          </a:ln>
        </p:spPr>
        <p:txBody>
          <a:bodyPr wrap="none" anchor="ctr"/>
          <a:lstStyle/>
          <a:p>
            <a:endParaRPr lang="en-GB"/>
          </a:p>
        </p:txBody>
      </p:sp>
      <p:sp>
        <p:nvSpPr>
          <p:cNvPr id="13316" name="AutoShape 4"/>
          <p:cNvSpPr>
            <a:spLocks noChangeArrowheads="1"/>
          </p:cNvSpPr>
          <p:nvPr/>
        </p:nvSpPr>
        <p:spPr bwMode="auto">
          <a:xfrm rot="10800000">
            <a:off x="900113" y="0"/>
            <a:ext cx="288925" cy="115888"/>
          </a:xfrm>
          <a:prstGeom prst="triangle">
            <a:avLst>
              <a:gd name="adj" fmla="val 50000"/>
            </a:avLst>
          </a:prstGeom>
          <a:solidFill>
            <a:srgbClr val="33CC33"/>
          </a:solidFill>
          <a:ln w="9525">
            <a:noFill/>
            <a:miter lim="800000"/>
            <a:headEnd/>
            <a:tailEnd/>
          </a:ln>
        </p:spPr>
        <p:txBody>
          <a:bodyPr wrap="none" anchor="ctr"/>
          <a:lstStyle/>
          <a:p>
            <a:endParaRPr lang="en-GB"/>
          </a:p>
        </p:txBody>
      </p:sp>
      <p:sp>
        <p:nvSpPr>
          <p:cNvPr id="13317" name="AutoShape 5"/>
          <p:cNvSpPr>
            <a:spLocks noChangeArrowheads="1"/>
          </p:cNvSpPr>
          <p:nvPr/>
        </p:nvSpPr>
        <p:spPr bwMode="auto">
          <a:xfrm rot="10800000">
            <a:off x="1187450" y="0"/>
            <a:ext cx="288925" cy="115888"/>
          </a:xfrm>
          <a:prstGeom prst="triangle">
            <a:avLst>
              <a:gd name="adj" fmla="val 50000"/>
            </a:avLst>
          </a:prstGeom>
          <a:solidFill>
            <a:srgbClr val="FF0000"/>
          </a:solidFill>
          <a:ln w="9525">
            <a:noFill/>
            <a:miter lim="800000"/>
            <a:headEnd/>
            <a:tailEnd/>
          </a:ln>
        </p:spPr>
        <p:txBody>
          <a:bodyPr wrap="none" anchor="ctr"/>
          <a:lstStyle/>
          <a:p>
            <a:endParaRPr lang="en-GB"/>
          </a:p>
        </p:txBody>
      </p:sp>
      <p:sp>
        <p:nvSpPr>
          <p:cNvPr id="13318" name="AutoShape 6"/>
          <p:cNvSpPr>
            <a:spLocks noChangeArrowheads="1"/>
          </p:cNvSpPr>
          <p:nvPr/>
        </p:nvSpPr>
        <p:spPr bwMode="auto">
          <a:xfrm rot="10800000">
            <a:off x="1476375" y="0"/>
            <a:ext cx="288925" cy="115888"/>
          </a:xfrm>
          <a:prstGeom prst="triangle">
            <a:avLst>
              <a:gd name="adj" fmla="val 50000"/>
            </a:avLst>
          </a:prstGeom>
          <a:solidFill>
            <a:srgbClr val="FFCC00"/>
          </a:solidFill>
          <a:ln w="9525">
            <a:noFill/>
            <a:miter lim="800000"/>
            <a:headEnd/>
            <a:tailEnd/>
          </a:ln>
        </p:spPr>
        <p:txBody>
          <a:bodyPr wrap="none" anchor="ctr"/>
          <a:lstStyle/>
          <a:p>
            <a:endParaRPr lang="en-GB"/>
          </a:p>
        </p:txBody>
      </p:sp>
      <p:sp>
        <p:nvSpPr>
          <p:cNvPr id="13319" name="AutoShape 7"/>
          <p:cNvSpPr>
            <a:spLocks noChangeArrowheads="1"/>
          </p:cNvSpPr>
          <p:nvPr/>
        </p:nvSpPr>
        <p:spPr bwMode="auto">
          <a:xfrm rot="10800000">
            <a:off x="1763713" y="0"/>
            <a:ext cx="288925" cy="115888"/>
          </a:xfrm>
          <a:prstGeom prst="triangle">
            <a:avLst>
              <a:gd name="adj" fmla="val 50000"/>
            </a:avLst>
          </a:prstGeom>
          <a:solidFill>
            <a:srgbClr val="D60093"/>
          </a:solidFill>
          <a:ln w="9525">
            <a:noFill/>
            <a:miter lim="800000"/>
            <a:headEnd/>
            <a:tailEnd/>
          </a:ln>
        </p:spPr>
        <p:txBody>
          <a:bodyPr wrap="none" anchor="ctr"/>
          <a:lstStyle/>
          <a:p>
            <a:endParaRPr lang="en-GB"/>
          </a:p>
        </p:txBody>
      </p:sp>
      <p:sp>
        <p:nvSpPr>
          <p:cNvPr id="13320" name="Rectangle 9"/>
          <p:cNvSpPr>
            <a:spLocks noGrp="1" noChangeArrowheads="1"/>
          </p:cNvSpPr>
          <p:nvPr>
            <p:ph type="title"/>
          </p:nvPr>
        </p:nvSpPr>
        <p:spPr>
          <a:xfrm>
            <a:off x="0" y="260350"/>
            <a:ext cx="8229600" cy="1143000"/>
          </a:xfrm>
        </p:spPr>
        <p:txBody>
          <a:bodyPr/>
          <a:lstStyle/>
          <a:p>
            <a:pPr algn="l" eaLnBrk="1" hangingPunct="1"/>
            <a:r>
              <a:rPr lang="en-GB" sz="3200" b="1" dirty="0" smtClean="0">
                <a:solidFill>
                  <a:schemeClr val="accent2"/>
                </a:solidFill>
              </a:rPr>
              <a:t>Potential cost savings </a:t>
            </a:r>
            <a:endParaRPr lang="en-US" sz="3200" dirty="0" smtClean="0">
              <a:solidFill>
                <a:schemeClr val="accent2"/>
              </a:solidFill>
            </a:endParaRPr>
          </a:p>
        </p:txBody>
      </p:sp>
      <p:sp>
        <p:nvSpPr>
          <p:cNvPr id="13321" name="Rectangle 10"/>
          <p:cNvSpPr>
            <a:spLocks noGrp="1" noChangeArrowheads="1"/>
          </p:cNvSpPr>
          <p:nvPr>
            <p:ph type="body" idx="1"/>
          </p:nvPr>
        </p:nvSpPr>
        <p:spPr>
          <a:xfrm>
            <a:off x="539750" y="1628775"/>
            <a:ext cx="8158163" cy="3455988"/>
          </a:xfrm>
        </p:spPr>
        <p:txBody>
          <a:bodyPr/>
          <a:lstStyle/>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buFontTx/>
              <a:buNone/>
            </a:pPr>
            <a:endParaRPr lang="en-GB" smtClean="0"/>
          </a:p>
          <a:p>
            <a:pPr eaLnBrk="1" hangingPunct="1">
              <a:lnSpc>
                <a:spcPct val="90000"/>
              </a:lnSpc>
              <a:buFontTx/>
              <a:buNone/>
            </a:pPr>
            <a:endParaRPr lang="en-US" smtClean="0"/>
          </a:p>
        </p:txBody>
      </p:sp>
      <p:sp>
        <p:nvSpPr>
          <p:cNvPr id="13322" name="Rectangle 11"/>
          <p:cNvSpPr>
            <a:spLocks noChangeArrowheads="1"/>
          </p:cNvSpPr>
          <p:nvPr/>
        </p:nvSpPr>
        <p:spPr bwMode="auto">
          <a:xfrm>
            <a:off x="179388" y="1268413"/>
            <a:ext cx="8662987" cy="3455987"/>
          </a:xfrm>
          <a:prstGeom prst="rect">
            <a:avLst/>
          </a:prstGeom>
          <a:noFill/>
          <a:ln w="9525">
            <a:noFill/>
            <a:miter lim="800000"/>
            <a:headEnd/>
            <a:tailEnd/>
          </a:ln>
        </p:spPr>
        <p:txBody>
          <a:bodyPr/>
          <a:lstStyle/>
          <a:p>
            <a:pPr marL="342900" indent="-342900">
              <a:lnSpc>
                <a:spcPct val="90000"/>
              </a:lnSpc>
              <a:spcBef>
                <a:spcPct val="20000"/>
              </a:spcBef>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buFontTx/>
              <a:buChar char="•"/>
            </a:pPr>
            <a:endParaRPr lang="en-GB" sz="2000"/>
          </a:p>
          <a:p>
            <a:pPr marL="342900" indent="-342900">
              <a:lnSpc>
                <a:spcPct val="90000"/>
              </a:lnSpc>
              <a:spcBef>
                <a:spcPct val="20000"/>
              </a:spcBef>
            </a:pPr>
            <a:endParaRPr lang="en-GB" sz="2000"/>
          </a:p>
          <a:p>
            <a:pPr marL="342900" indent="-342900">
              <a:lnSpc>
                <a:spcPct val="90000"/>
              </a:lnSpc>
              <a:spcBef>
                <a:spcPct val="20000"/>
              </a:spcBef>
            </a:pPr>
            <a:endParaRPr lang="en-US" sz="2000"/>
          </a:p>
        </p:txBody>
      </p:sp>
      <p:sp>
        <p:nvSpPr>
          <p:cNvPr id="21" name="Rectangle 10"/>
          <p:cNvSpPr txBox="1">
            <a:spLocks noChangeArrowheads="1"/>
          </p:cNvSpPr>
          <p:nvPr/>
        </p:nvSpPr>
        <p:spPr bwMode="auto">
          <a:xfrm>
            <a:off x="692150" y="1781175"/>
            <a:ext cx="8158163" cy="3455988"/>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buFontTx/>
              <a:buChar char="•"/>
              <a:defRPr/>
            </a:pPr>
            <a:endParaRPr lang="en-GB" sz="3200" kern="0">
              <a:latin typeface="+mn-lt"/>
              <a:cs typeface="+mn-cs"/>
            </a:endParaRPr>
          </a:p>
          <a:p>
            <a:pPr marL="342900" indent="-342900">
              <a:lnSpc>
                <a:spcPct val="90000"/>
              </a:lnSpc>
              <a:spcBef>
                <a:spcPct val="20000"/>
              </a:spcBef>
              <a:defRPr/>
            </a:pPr>
            <a:endParaRPr lang="en-GB" sz="3200" kern="0">
              <a:latin typeface="+mn-lt"/>
              <a:cs typeface="+mn-cs"/>
            </a:endParaRPr>
          </a:p>
          <a:p>
            <a:pPr marL="342900" indent="-342900">
              <a:lnSpc>
                <a:spcPct val="90000"/>
              </a:lnSpc>
              <a:spcBef>
                <a:spcPct val="20000"/>
              </a:spcBef>
              <a:defRPr/>
            </a:pPr>
            <a:endParaRPr lang="en-US" sz="3200" kern="0" dirty="0">
              <a:latin typeface="+mn-lt"/>
              <a:cs typeface="+mn-cs"/>
            </a:endParaRPr>
          </a:p>
        </p:txBody>
      </p:sp>
      <p:sp>
        <p:nvSpPr>
          <p:cNvPr id="11265" name="Rectangle 1"/>
          <p:cNvSpPr>
            <a:spLocks noChangeArrowheads="1"/>
          </p:cNvSpPr>
          <p:nvPr/>
        </p:nvSpPr>
        <p:spPr bwMode="auto">
          <a:xfrm>
            <a:off x="0" y="1428736"/>
            <a:ext cx="8858250" cy="2893100"/>
          </a:xfrm>
          <a:prstGeom prst="rect">
            <a:avLst/>
          </a:prstGeom>
          <a:noFill/>
          <a:ln w="9525">
            <a:noFill/>
            <a:miter lim="800000"/>
            <a:headEnd/>
            <a:tailEnd/>
          </a:ln>
          <a:effectLst/>
        </p:spPr>
        <p:txBody>
          <a:bodyPr anchor="ctr">
            <a:spAutoFit/>
          </a:bodyPr>
          <a:lstStyle/>
          <a:p>
            <a:pPr>
              <a:tabLst>
                <a:tab pos="228600" algn="l"/>
              </a:tabLst>
              <a:defRPr/>
            </a:pPr>
            <a:r>
              <a:rPr lang="en-GB" sz="2600" dirty="0">
                <a:latin typeface="+mj-lt"/>
                <a:ea typeface="Calibri" pitchFamily="34" charset="0"/>
                <a:cs typeface="Times New Roman" pitchFamily="18" charset="0"/>
              </a:rPr>
              <a:t>The following savings can be made across NHS England:  </a:t>
            </a:r>
          </a:p>
          <a:p>
            <a:pPr>
              <a:tabLst>
                <a:tab pos="228600" algn="l"/>
              </a:tabLst>
              <a:defRPr/>
            </a:pPr>
            <a:endParaRPr lang="en-GB" sz="2600" dirty="0">
              <a:latin typeface="+mj-lt"/>
              <a:cs typeface="Arial" pitchFamily="34" charset="0"/>
            </a:endParaRPr>
          </a:p>
          <a:p>
            <a:pPr eaLnBrk="0" hangingPunct="0">
              <a:buFontTx/>
              <a:buChar char="•"/>
              <a:tabLst>
                <a:tab pos="228600" algn="l"/>
              </a:tabLst>
              <a:defRPr/>
            </a:pPr>
            <a:r>
              <a:rPr lang="en-GB" sz="2600" dirty="0">
                <a:latin typeface="+mj-lt"/>
                <a:ea typeface="Calibri" pitchFamily="34" charset="0"/>
                <a:cs typeface="Times New Roman" pitchFamily="18" charset="0"/>
              </a:rPr>
              <a:t> £5 million alone if reduce LOS for </a:t>
            </a:r>
            <a:r>
              <a:rPr lang="en-GB" sz="2600" dirty="0" err="1">
                <a:latin typeface="+mj-lt"/>
                <a:ea typeface="Calibri" pitchFamily="34" charset="0"/>
                <a:cs typeface="Times New Roman" pitchFamily="18" charset="0"/>
              </a:rPr>
              <a:t>choly</a:t>
            </a:r>
            <a:r>
              <a:rPr lang="en-GB" sz="2600" dirty="0">
                <a:latin typeface="+mj-lt"/>
                <a:ea typeface="Calibri" pitchFamily="34" charset="0"/>
                <a:cs typeface="Times New Roman" pitchFamily="18" charset="0"/>
              </a:rPr>
              <a:t> by one </a:t>
            </a:r>
            <a:r>
              <a:rPr lang="en-GB" sz="2600" dirty="0" smtClean="0">
                <a:latin typeface="+mj-lt"/>
                <a:ea typeface="Calibri" pitchFamily="34" charset="0"/>
                <a:cs typeface="Times New Roman" pitchFamily="18" charset="0"/>
              </a:rPr>
              <a:t>day</a:t>
            </a:r>
          </a:p>
          <a:p>
            <a:pPr eaLnBrk="0" hangingPunct="0">
              <a:tabLst>
                <a:tab pos="228600" algn="l"/>
              </a:tabLst>
              <a:defRPr/>
            </a:pPr>
            <a:endParaRPr lang="en-GB" sz="2600" dirty="0" smtClean="0">
              <a:latin typeface="+mj-lt"/>
              <a:ea typeface="Calibri" pitchFamily="34" charset="0"/>
              <a:cs typeface="Times New Roman" pitchFamily="18" charset="0"/>
            </a:endParaRPr>
          </a:p>
          <a:p>
            <a:pPr eaLnBrk="0" hangingPunct="0">
              <a:buFontTx/>
              <a:buChar char="•"/>
              <a:tabLst>
                <a:tab pos="228600" algn="l"/>
              </a:tabLst>
              <a:defRPr/>
            </a:pPr>
            <a:r>
              <a:rPr lang="en-GB" sz="2600" dirty="0">
                <a:latin typeface="+mj-lt"/>
                <a:ea typeface="Calibri" pitchFamily="34" charset="0"/>
                <a:cs typeface="Times New Roman" pitchFamily="18" charset="0"/>
              </a:rPr>
              <a:t> </a:t>
            </a:r>
            <a:r>
              <a:rPr lang="en-GB" sz="2600" dirty="0" smtClean="0">
                <a:ea typeface="Calibri" pitchFamily="34" charset="0"/>
                <a:cs typeface="Times New Roman" pitchFamily="18" charset="0"/>
              </a:rPr>
              <a:t>A </a:t>
            </a:r>
            <a:r>
              <a:rPr lang="en-GB" sz="2600" dirty="0">
                <a:ea typeface="Calibri" pitchFamily="34" charset="0"/>
                <a:cs typeface="Times New Roman" pitchFamily="18" charset="0"/>
              </a:rPr>
              <a:t>trust performing 300 </a:t>
            </a:r>
            <a:r>
              <a:rPr lang="en-GB" sz="2600" dirty="0" err="1">
                <a:ea typeface="Calibri" pitchFamily="34" charset="0"/>
                <a:cs typeface="Times New Roman" pitchFamily="18" charset="0"/>
              </a:rPr>
              <a:t>cholecystectomies</a:t>
            </a:r>
            <a:r>
              <a:rPr lang="en-GB" sz="2600" dirty="0">
                <a:ea typeface="Calibri" pitchFamily="34" charset="0"/>
                <a:cs typeface="Times New Roman" pitchFamily="18" charset="0"/>
              </a:rPr>
              <a:t> a year could expect to save approx £40,000 by increasing day case rates to 60%</a:t>
            </a:r>
            <a:endParaRPr lang="en-GB" sz="2600" dirty="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2291</TotalTime>
  <Words>568</Words>
  <Application>Microsoft Office PowerPoint</Application>
  <PresentationFormat>On-screen Show (4:3)</PresentationFormat>
  <Paragraphs>302</Paragraphs>
  <Slides>30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Default Design</vt:lpstr>
      <vt:lpstr>Chart</vt:lpstr>
      <vt:lpstr>Slide 1</vt:lpstr>
      <vt:lpstr>NHS Institute </vt:lpstr>
      <vt:lpstr>NHS Institute </vt:lpstr>
      <vt:lpstr>The approach</vt:lpstr>
      <vt:lpstr>Cholecystectomy National  Day Case Rates 08/09</vt:lpstr>
      <vt:lpstr>Focus on...</vt:lpstr>
      <vt:lpstr>Rapid Improvement Programme</vt:lpstr>
      <vt:lpstr>Rapid Improvement Results </vt:lpstr>
      <vt:lpstr>Potential cost savings </vt:lpstr>
      <vt:lpstr>What’s included in the Kit   </vt:lpstr>
      <vt:lpstr>Culture – Why?</vt:lpstr>
      <vt:lpstr>Culture – Why?</vt:lpstr>
      <vt:lpstr>Culture – Why?</vt:lpstr>
      <vt:lpstr>What’s included in the Kit   </vt:lpstr>
      <vt:lpstr>Emergency Cholecystectomy Kit to follow October 2010</vt:lpstr>
      <vt:lpstr>Make it real </vt:lpstr>
      <vt:lpstr>Surgical sub-specialisation </vt:lpstr>
      <vt:lpstr>Specialisation Solutions </vt:lpstr>
      <vt:lpstr>Defaulting </vt:lpstr>
      <vt:lpstr>Pre-assessment</vt:lpstr>
      <vt:lpstr>Day Case Criteria</vt:lpstr>
      <vt:lpstr>Scheduling</vt:lpstr>
      <vt:lpstr>Slide 23</vt:lpstr>
      <vt:lpstr>Slide 24</vt:lpstr>
      <vt:lpstr>Experience shared</vt:lpstr>
      <vt:lpstr>Recipe Components?</vt:lpstr>
      <vt:lpstr>Nurse Led Discharge</vt:lpstr>
      <vt:lpstr>Nurse Led Discharge</vt:lpstr>
      <vt:lpstr>Slide 29</vt:lpstr>
      <vt:lpstr>Slide 30</vt:lpstr>
    </vt:vector>
  </TitlesOfParts>
  <Company>NHS Institute for Innovation and Improvement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U300 User</dc:creator>
  <cp:lastModifiedBy>Helen Crick</cp:lastModifiedBy>
  <cp:revision>76</cp:revision>
  <dcterms:created xsi:type="dcterms:W3CDTF">2008-09-01T09:33:12Z</dcterms:created>
  <dcterms:modified xsi:type="dcterms:W3CDTF">2010-06-17T11:13:28Z</dcterms:modified>
</cp:coreProperties>
</file>