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58" r:id="rId4"/>
    <p:sldId id="268" r:id="rId5"/>
    <p:sldId id="267" r:id="rId6"/>
    <p:sldId id="257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ACA03-6021-433C-AFEB-53A0F1610BB3}" type="datetimeFigureOut">
              <a:rPr lang="en-US" smtClean="0"/>
              <a:pPr/>
              <a:t>6/17/2010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605D-C39E-4F0D-876D-654424695E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4D4E-BD1D-48DC-AF97-428EF4C3547E}" type="datetimeFigureOut">
              <a:rPr lang="en-GB" smtClean="0"/>
              <a:pPr/>
              <a:t>17/06/2010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E22-C67D-461A-A363-126FAF6C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E22-C67D-461A-A363-126FAF6CCE0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42EEF-C099-4D49-8300-941E858D55EF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C071-9E96-49DF-A0BE-9F6753279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98B6-9F95-4BF6-A246-F36F01322224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CDA8-3D49-4D73-846B-8BC3876EF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4BF70-B7ED-48BF-9E42-8B35F384BDCA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D705-C906-4476-9354-C5B95A432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D451-CD33-4BB9-AAC0-015ADCAA8C7A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6347-D6F3-46D0-957E-D4769116B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684AB-601F-45E8-A3D8-C8F12874B6AA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2043-762B-48F8-A7CE-22E6664B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CFB9-013C-43A7-8D1C-6095C0545597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0A14-EAC2-4455-B0AB-D4D5C8508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B9F4-CFD9-4152-A260-B2D1B6512BC3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9249-5D0D-4C09-8EC2-9316063D3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F998F-BEB1-490E-A066-BA0B647EB22C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77A8-8181-4C56-8DA9-E29341E08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339B-C2DA-4B67-A4F4-4BA0CB7F039D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BBB8-F15A-46D9-90FC-4019A09D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1004-0D40-40CB-B4BC-B31CC6D56E7F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3384-EB62-46A2-9F6A-1AF5B40BD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3A09-7C49-4244-80E6-05095B5008FF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0568-D61D-42DD-B2A0-96FB09777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AF5A8D-A11E-4630-BA2C-F026D790C9F7}" type="datetimeFigureOut">
              <a:rPr lang="en-US"/>
              <a:pPr>
                <a:defRPr/>
              </a:pPr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A947D8-9101-43F7-B550-5F6EA92EA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467600" cy="5943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Day Surgery Rates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4 Hospitals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comparison with BADS Directory of Procedures.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GB" sz="19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Osman</a:t>
            </a:r>
            <a:r>
              <a:rPr lang="en-GB" sz="1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9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Abdelatti</a:t>
            </a:r>
            <a:r>
              <a:rPr lang="en-GB" sz="1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MBBS, DEAA, FFARCS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Consultant Anaesthetist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clinical lead the day Surgery Unit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Rochdale Infirmary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badsdir2007cover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75" y="1052513"/>
            <a:ext cx="338931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7" descr="badsdirectory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63" y="1052513"/>
            <a:ext cx="32750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5170488" y="333375"/>
            <a:ext cx="2592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2"/>
                </a:solidFill>
                <a:latin typeface="Calibri" pitchFamily="34" charset="0"/>
              </a:rPr>
              <a:t>2007</a:t>
            </a:r>
            <a:endParaRPr lang="en-US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1676400" y="5334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 Black" pitchFamily="34" charset="0"/>
              </a:rPr>
              <a:t>2006</a:t>
            </a:r>
            <a:endParaRPr lang="en-US" sz="2400" b="1">
              <a:latin typeface="Arial Black" pitchFamily="34" charset="0"/>
            </a:endParaRP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5257800" y="5334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 Black" pitchFamily="34" charset="0"/>
              </a:rPr>
              <a:t>       2007</a:t>
            </a:r>
            <a:endParaRPr lang="en-US" sz="24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701932"/>
            <a:ext cx="8610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GB" sz="3200" b="1" dirty="0">
                <a:ea typeface="Times New Roman" pitchFamily="18" charset="0"/>
                <a:cs typeface="Arial" charset="0"/>
              </a:rPr>
              <a:t>Introduction </a:t>
            </a:r>
          </a:p>
          <a:p>
            <a:pPr algn="just"/>
            <a:endParaRPr lang="en-GB" sz="1600" dirty="0">
              <a:ea typeface="Times New Roman" pitchFamily="18" charset="0"/>
              <a:cs typeface="Arial" charset="0"/>
            </a:endParaRPr>
          </a:p>
          <a:p>
            <a:r>
              <a:rPr lang="en-GB" sz="2000" dirty="0">
                <a:ea typeface="Times New Roman" pitchFamily="18" charset="0"/>
                <a:cs typeface="Arial" charset="0"/>
              </a:rPr>
              <a:t>The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directory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>
                <a:ea typeface="Times New Roman" pitchFamily="18" charset="0"/>
                <a:cs typeface="Arial" charset="0"/>
              </a:rPr>
              <a:t>was designed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to provide: </a:t>
            </a:r>
          </a:p>
          <a:p>
            <a:endParaRPr lang="en-GB" sz="2000" dirty="0" smtClean="0">
              <a:ea typeface="Times New Roman" pitchFamily="18" charset="0"/>
              <a:cs typeface="Arial" charset="0"/>
            </a:endParaRPr>
          </a:p>
          <a:p>
            <a:r>
              <a:rPr lang="en-GB" sz="2000" dirty="0" smtClean="0">
                <a:ea typeface="Times New Roman" pitchFamily="18" charset="0"/>
                <a:cs typeface="Arial" charset="0"/>
              </a:rPr>
              <a:t>● Aspiration </a:t>
            </a:r>
            <a:r>
              <a:rPr lang="en-GB" sz="2000" dirty="0">
                <a:ea typeface="Times New Roman" pitchFamily="18" charset="0"/>
                <a:cs typeface="Arial" charset="0"/>
              </a:rPr>
              <a:t>targets for short stay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and </a:t>
            </a:r>
            <a:r>
              <a:rPr lang="en-GB" sz="2000" dirty="0">
                <a:ea typeface="Times New Roman" pitchFamily="18" charset="0"/>
                <a:cs typeface="Arial" charset="0"/>
              </a:rPr>
              <a:t>day case surgery.</a:t>
            </a:r>
            <a:r>
              <a:rPr lang="en-GB" sz="2000" baseline="30000" dirty="0">
                <a:ea typeface="Times New Roman" pitchFamily="18" charset="0"/>
                <a:cs typeface="Arial" charset="0"/>
              </a:rPr>
              <a:t>1</a:t>
            </a:r>
            <a:r>
              <a:rPr lang="en-GB" sz="2000" dirty="0">
                <a:ea typeface="Times New Roman" pitchFamily="18" charset="0"/>
                <a:cs typeface="Arial" charset="0"/>
              </a:rPr>
              <a:t> 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Optimal length of stay for 160 procedures in 9 surgical specialities.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Procedure codes are refined.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HRG codes added to cross reference cost against national tariff.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Specific chapters for paediatric surgery introduced.</a:t>
            </a:r>
            <a:endParaRPr lang="en-GB" sz="2000" dirty="0">
              <a:ea typeface="Times New Roman" pitchFamily="18" charset="0"/>
              <a:cs typeface="Arial" charset="0"/>
            </a:endParaRPr>
          </a:p>
          <a:p>
            <a:pPr algn="just"/>
            <a:endParaRPr lang="en-GB" sz="2400" dirty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>
                <a:ea typeface="Times New Roman" pitchFamily="18" charset="0"/>
                <a:cs typeface="Arial" charset="0"/>
              </a:rPr>
              <a:t>The aim of this study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is to compare day </a:t>
            </a:r>
            <a:r>
              <a:rPr lang="en-GB" sz="2000" dirty="0">
                <a:ea typeface="Times New Roman" pitchFamily="18" charset="0"/>
                <a:cs typeface="Arial" charset="0"/>
              </a:rPr>
              <a:t>surgery rates in our four hospitals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with </a:t>
            </a:r>
            <a:r>
              <a:rPr lang="en-GB" sz="2000" dirty="0">
                <a:ea typeface="Times New Roman" pitchFamily="18" charset="0"/>
                <a:cs typeface="Arial" charset="0"/>
              </a:rPr>
              <a:t>(BADSDP-2007).</a:t>
            </a:r>
            <a:r>
              <a:rPr lang="en-GB" sz="2000" baseline="30000" dirty="0">
                <a:ea typeface="Times New Roman" pitchFamily="18" charset="0"/>
                <a:cs typeface="Arial" charset="0"/>
              </a:rPr>
              <a:t> 2</a:t>
            </a:r>
            <a:endParaRPr lang="en-GB" sz="20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81000" y="38981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n-GB" sz="3200" b="1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3200" b="1" dirty="0" smtClean="0">
                <a:ea typeface="Times New Roman" pitchFamily="18" charset="0"/>
                <a:cs typeface="Arial" charset="0"/>
              </a:rPr>
              <a:t>Methods </a:t>
            </a:r>
          </a:p>
          <a:p>
            <a:pPr algn="just"/>
            <a:endParaRPr lang="en-GB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Pennine Acute NHS Trust was formed by amalgamation of 4 hospitals.</a:t>
            </a:r>
          </a:p>
          <a:p>
            <a:pPr algn="just"/>
            <a:endParaRPr lang="en-GB" sz="1600" dirty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Each hospital has its own day surgery unit.</a:t>
            </a:r>
          </a:p>
          <a:p>
            <a:pPr algn="just"/>
            <a:endParaRPr lang="en-GB" sz="2000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To review day surgery activity, the rates of day surgery procedures in 4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   day surgery units were entered in a spread sheet. </a:t>
            </a:r>
          </a:p>
          <a:p>
            <a:pPr algn="just"/>
            <a:endParaRPr lang="en-GB" sz="2000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Only those procedures carried out in 4 hospitals were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selected for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study.</a:t>
            </a:r>
            <a:endParaRPr lang="en-GB" sz="2000" dirty="0" smtClean="0">
              <a:ea typeface="Times New Roman" pitchFamily="18" charset="0"/>
              <a:cs typeface="Arial" charset="0"/>
            </a:endParaRPr>
          </a:p>
          <a:p>
            <a:pPr algn="just"/>
            <a:endParaRPr lang="en-GB" sz="1400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The 4 hospital rates were compared with the </a:t>
            </a:r>
            <a:r>
              <a:rPr lang="en-GB" sz="2000" dirty="0">
                <a:ea typeface="Times New Roman" pitchFamily="18" charset="0"/>
                <a:cs typeface="Arial" charset="0"/>
              </a:rPr>
              <a:t>rates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in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the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directory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endParaRPr lang="en-GB" sz="2000" dirty="0" smtClean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    by highlighting hospitals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rates less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than directory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rates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in red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boxes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and those matched / exceeded BADSDP  rates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in white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boxes..</a:t>
            </a:r>
          </a:p>
          <a:p>
            <a:pPr algn="just"/>
            <a:endParaRPr lang="en-GB" sz="20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14" name="Group 130"/>
          <p:cNvGraphicFramePr>
            <a:graphicFrameLocks noGrp="1"/>
          </p:cNvGraphicFramePr>
          <p:nvPr/>
        </p:nvGraphicFramePr>
        <p:xfrm>
          <a:off x="304801" y="457200"/>
          <a:ext cx="8686799" cy="4709160"/>
        </p:xfrm>
        <a:graphic>
          <a:graphicData uri="http://schemas.openxmlformats.org/drawingml/2006/table">
            <a:tbl>
              <a:tblPr/>
              <a:tblGrid>
                <a:gridCol w="609782"/>
                <a:gridCol w="3428817"/>
                <a:gridCol w="672885"/>
                <a:gridCol w="736169"/>
                <a:gridCol w="662553"/>
                <a:gridCol w="662553"/>
                <a:gridCol w="392190"/>
                <a:gridCol w="785681"/>
                <a:gridCol w="736169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DENTAL &amp; MAXFAX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Hospitals rates%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BADS Directory rates%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CODE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 case procedures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H1 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H2 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H4 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DC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98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F02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EXTIRPATION OF LESION OF LIP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F09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SURGICAL REMOVAL OF TOOTH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98.5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82.1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98.1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98.9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SIMPLE EXTRACTION OF TOOTH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99.8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63.8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96.6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99.4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F12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SURGERY ON APEX OF TOOTH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90.9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ORTHODONTIC OPERATIONS -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92.9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71.4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F18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EXCISION OF LESION  JAW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34.6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F24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INCISION OF TONGUE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57.1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54864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a typeface="Times New Roman" pitchFamily="18" charset="0"/>
                <a:cs typeface="Arial" charset="0"/>
              </a:rPr>
              <a:t>H1-H4 = 4 hospitals </a:t>
            </a:r>
          </a:p>
          <a:p>
            <a:pPr eaLnBrk="0" hangingPunct="0"/>
            <a:r>
              <a:rPr lang="en-GB" b="1" dirty="0" smtClean="0">
                <a:ea typeface="Times New Roman" pitchFamily="18" charset="0"/>
                <a:cs typeface="Arial" charset="0"/>
              </a:rPr>
              <a:t>DC = Traditional day surgery. </a:t>
            </a:r>
          </a:p>
          <a:p>
            <a:pPr eaLnBrk="0" hangingPunct="0"/>
            <a:r>
              <a:rPr lang="en-GB" b="1" dirty="0" smtClean="0">
                <a:ea typeface="Times New Roman" pitchFamily="18" charset="0"/>
                <a:cs typeface="Arial" charset="0"/>
              </a:rPr>
              <a:t>23h = Patient admitted and discharged within 24 hours </a:t>
            </a:r>
            <a:endParaRPr lang="en-GB" b="1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"/>
          <a:ext cx="7543799" cy="6381875"/>
        </p:xfrm>
        <a:graphic>
          <a:graphicData uri="http://schemas.openxmlformats.org/drawingml/2006/table">
            <a:tbl>
              <a:tblPr/>
              <a:tblGrid>
                <a:gridCol w="2667000"/>
                <a:gridCol w="742621"/>
                <a:gridCol w="671260"/>
                <a:gridCol w="750287"/>
                <a:gridCol w="655232"/>
                <a:gridCol w="1090510"/>
                <a:gridCol w="146144"/>
                <a:gridCol w="820745"/>
              </a:tblGrid>
              <a:tr h="616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          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Hospitals DC</a:t>
                      </a:r>
                      <a:endParaRPr lang="en-GB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Rates (%)            </a:t>
                      </a:r>
                      <a:endParaRPr lang="en-GB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BADSDP  </a:t>
                      </a:r>
                      <a:endParaRPr lang="en-GB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Rates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(%)            </a:t>
                      </a:r>
                      <a:endParaRPr lang="en-GB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6300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Specialty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H2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H3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H4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DC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23h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718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Dental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Colorectal surgery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17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Varicose veins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19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Hernia repair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Urology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5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Orthopaedics</a:t>
                      </a:r>
                      <a:endParaRPr lang="en-US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podiatry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02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Gynaecology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7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TOTALS (mean)</a:t>
                      </a:r>
                      <a:endParaRPr lang="en-GB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n-GB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GB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1203961"/>
            <a:ext cx="8839200" cy="505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42830" bIns="47610" anchor="ctr">
            <a:spAutoFit/>
          </a:bodyPr>
          <a:lstStyle/>
          <a:p>
            <a:r>
              <a:rPr lang="en-US" sz="2000" b="1" dirty="0" smtClean="0">
                <a:ea typeface="Times New Roman" pitchFamily="18" charset="0"/>
                <a:cs typeface="Arial" charset="0"/>
              </a:rPr>
              <a:t>Conclusion</a:t>
            </a:r>
          </a:p>
          <a:p>
            <a:r>
              <a:rPr lang="en-GB" sz="2000" dirty="0" smtClean="0">
                <a:ea typeface="Times New Roman" pitchFamily="18" charset="0"/>
                <a:cs typeface="Arial" charset="0"/>
              </a:rPr>
              <a:t>●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There 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is considerable variation of rates of the 4 hospitals.</a:t>
            </a:r>
            <a:endParaRPr lang="en-US" sz="2000" b="1" dirty="0">
              <a:ea typeface="Times New Roman" pitchFamily="18" charset="0"/>
              <a:cs typeface="Arial" charset="0"/>
            </a:endParaRP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The </a:t>
            </a:r>
            <a:r>
              <a:rPr lang="en-US" sz="2000" dirty="0">
                <a:ea typeface="Times New Roman" pitchFamily="18" charset="0"/>
                <a:cs typeface="Arial" charset="0"/>
              </a:rPr>
              <a:t>lack of 23h facilities in our hospitals and </a:t>
            </a:r>
          </a:p>
          <a:p>
            <a:pPr algn="just"/>
            <a:r>
              <a:rPr lang="en-GB" sz="2000" dirty="0" smtClean="0">
                <a:ea typeface="Times New Roman" pitchFamily="18" charset="0"/>
                <a:cs typeface="Arial" charset="0"/>
              </a:rPr>
              <a:t>● 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Conduct </a:t>
            </a:r>
            <a:r>
              <a:rPr lang="en-US" sz="2000" dirty="0">
                <a:ea typeface="Times New Roman" pitchFamily="18" charset="0"/>
                <a:cs typeface="Arial" charset="0"/>
              </a:rPr>
              <a:t>of certain office procedures in theatres as day 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cases</a:t>
            </a:r>
          </a:p>
          <a:p>
            <a:pPr algn="just"/>
            <a:r>
              <a:rPr lang="en-US" sz="2000" dirty="0" smtClean="0">
                <a:ea typeface="Times New Roman" pitchFamily="18" charset="0"/>
                <a:cs typeface="Arial" charset="0"/>
              </a:rPr>
              <a:t>   </a:t>
            </a:r>
            <a:r>
              <a:rPr lang="en-US" sz="2000" dirty="0">
                <a:ea typeface="Times New Roman" pitchFamily="18" charset="0"/>
                <a:cs typeface="Arial" charset="0"/>
              </a:rPr>
              <a:t>may have affected  the rates in our hospitals.   </a:t>
            </a:r>
          </a:p>
          <a:p>
            <a:pPr eaLnBrk="0" hangingPunct="0"/>
            <a:endParaRPr lang="en-US" sz="2000" b="1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2000" b="1" dirty="0">
                <a:ea typeface="Times New Roman" pitchFamily="18" charset="0"/>
                <a:cs typeface="Arial" charset="0"/>
              </a:rPr>
              <a:t>The way forward</a:t>
            </a:r>
          </a:p>
          <a:p>
            <a:pPr eaLnBrk="0" hangingPunct="0"/>
            <a:r>
              <a:rPr lang="en-GB" sz="2000" dirty="0">
                <a:ea typeface="Times New Roman" pitchFamily="18" charset="0"/>
                <a:cs typeface="Arial" charset="0"/>
              </a:rPr>
              <a:t>●</a:t>
            </a:r>
            <a:r>
              <a:rPr lang="en-US" sz="2000" dirty="0">
                <a:ea typeface="Times New Roman" pitchFamily="18" charset="0"/>
                <a:cs typeface="Arial" charset="0"/>
              </a:rPr>
              <a:t>Invest in 23 hour day surgery and </a:t>
            </a:r>
          </a:p>
          <a:p>
            <a:pPr eaLnBrk="0" hangingPunct="0"/>
            <a:r>
              <a:rPr lang="en-GB" sz="2000" dirty="0">
                <a:ea typeface="Times New Roman" pitchFamily="18" charset="0"/>
                <a:cs typeface="Arial" charset="0"/>
              </a:rPr>
              <a:t>●</a:t>
            </a:r>
            <a:r>
              <a:rPr lang="en-US" sz="2000" dirty="0">
                <a:ea typeface="Times New Roman" pitchFamily="18" charset="0"/>
                <a:cs typeface="Arial" charset="0"/>
              </a:rPr>
              <a:t>Conduct office procedures in a clean room instead </a:t>
            </a:r>
            <a:r>
              <a:rPr lang="en-US" sz="2000" dirty="0" smtClean="0">
                <a:ea typeface="Times New Roman" pitchFamily="18" charset="0"/>
                <a:cs typeface="Arial" charset="0"/>
              </a:rPr>
              <a:t>of </a:t>
            </a:r>
            <a:r>
              <a:rPr lang="en-US" sz="2000" dirty="0">
                <a:ea typeface="Times New Roman" pitchFamily="18" charset="0"/>
                <a:cs typeface="Arial" charset="0"/>
              </a:rPr>
              <a:t>theatres.</a:t>
            </a:r>
            <a:endParaRPr lang="en-US" sz="2000" dirty="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sz="2000" b="1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2000" b="1" dirty="0">
                <a:ea typeface="Times New Roman" pitchFamily="18" charset="0"/>
                <a:cs typeface="Arial" charset="0"/>
              </a:rPr>
              <a:t>The </a:t>
            </a:r>
            <a:r>
              <a:rPr lang="en-US" sz="2000" b="1" dirty="0" smtClean="0">
                <a:ea typeface="Times New Roman" pitchFamily="18" charset="0"/>
                <a:cs typeface="Arial" charset="0"/>
              </a:rPr>
              <a:t>directory</a:t>
            </a:r>
            <a:endParaRPr lang="en-US" sz="2000" b="1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GB" sz="2000" dirty="0">
                <a:ea typeface="Times New Roman" pitchFamily="18" charset="0"/>
                <a:cs typeface="Arial" charset="0"/>
              </a:rPr>
              <a:t>●</a:t>
            </a:r>
            <a:r>
              <a:rPr lang="en-US" sz="2000" dirty="0">
                <a:ea typeface="Times New Roman" pitchFamily="18" charset="0"/>
                <a:cs typeface="Arial" charset="0"/>
              </a:rPr>
              <a:t>Useful tool for comparing day surgery activity</a:t>
            </a:r>
          </a:p>
          <a:p>
            <a:pPr eaLnBrk="0" hangingPunct="0"/>
            <a:r>
              <a:rPr lang="en-US" sz="2000" dirty="0">
                <a:ea typeface="Times New Roman" pitchFamily="18" charset="0"/>
                <a:cs typeface="Arial" charset="0"/>
              </a:rPr>
              <a:t> </a:t>
            </a:r>
            <a:r>
              <a:rPr lang="en-GB" sz="2000" dirty="0">
                <a:ea typeface="Times New Roman" pitchFamily="18" charset="0"/>
                <a:cs typeface="Arial" charset="0"/>
              </a:rPr>
              <a:t>●</a:t>
            </a:r>
            <a:r>
              <a:rPr lang="en-US" sz="2000" dirty="0">
                <a:ea typeface="Times New Roman" pitchFamily="18" charset="0"/>
                <a:cs typeface="Arial" charset="0"/>
              </a:rPr>
              <a:t>Benchmarking our hospitals.</a:t>
            </a:r>
          </a:p>
          <a:p>
            <a:pPr eaLnBrk="0" hangingPunct="0"/>
            <a:r>
              <a:rPr lang="en-GB" sz="2000" dirty="0">
                <a:ea typeface="Times New Roman" pitchFamily="18" charset="0"/>
                <a:cs typeface="Arial" charset="0"/>
              </a:rPr>
              <a:t> ●Aspiration targets to be achieved.</a:t>
            </a:r>
            <a:endParaRPr lang="en-US" sz="2000" dirty="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sz="36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References</a:t>
            </a:r>
          </a:p>
          <a:p>
            <a:pPr>
              <a:defRPr/>
            </a:pPr>
            <a:endParaRPr lang="en-GB" sz="2000" dirty="0">
              <a:latin typeface="Arial" pitchFamily="34" charset="0"/>
            </a:endParaRPr>
          </a:p>
          <a:p>
            <a:pPr marL="514350" indent="-514350" algn="just" eaLnBrk="0" hangingPunct="0">
              <a:defRPr/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The British Association of Day Surgery. </a:t>
            </a:r>
          </a:p>
          <a:p>
            <a:pPr marL="514350" indent="-514350" algn="just" eaLnBrk="0" hangingPunct="0">
              <a:defRPr/>
            </a:pPr>
            <a:r>
              <a:rPr lang="en-US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BADS Directory of Procedures, 2006: 1-13. </a:t>
            </a:r>
            <a:endParaRPr lang="en-GB" sz="2000" i="1" dirty="0" smtClean="0">
              <a:latin typeface="Arial" pitchFamily="34" charset="0"/>
            </a:endParaRPr>
          </a:p>
          <a:p>
            <a:pPr algn="just" eaLnBrk="0" hangingPunct="0">
              <a:defRPr/>
            </a:pPr>
            <a:endParaRPr lang="en-US" sz="20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n-US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The British Association of Day Surgery </a:t>
            </a:r>
            <a:endParaRPr lang="en-US" sz="20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BADS Directory of Procedures, 2007;</a:t>
            </a:r>
            <a:r>
              <a:rPr lang="en-US" sz="20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1-20</a:t>
            </a:r>
            <a:r>
              <a:rPr lang="en-US" sz="2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just" eaLnBrk="0" hangingPunct="0">
              <a:defRPr/>
            </a:pPr>
            <a:endParaRPr lang="en-US" sz="20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en-US" sz="2000" i="1" dirty="0" smtClean="0"/>
              <a:t>3. Cook T, Fitzpatrick R, Smith I. Achieving day surgery targets:</a:t>
            </a:r>
          </a:p>
          <a:p>
            <a:pPr algn="just"/>
            <a:r>
              <a:rPr lang="en-US" sz="2000" i="1" dirty="0" smtClean="0"/>
              <a:t>     a practical approach in day case units in the UK. Advanced </a:t>
            </a:r>
          </a:p>
          <a:p>
            <a:pPr algn="just"/>
            <a:r>
              <a:rPr lang="en-US" sz="2000" i="1" dirty="0" smtClean="0"/>
              <a:t>     Medical Publications,  London: 2004</a:t>
            </a:r>
          </a:p>
          <a:p>
            <a:pPr algn="just"/>
            <a:endParaRPr lang="en-GB" sz="2000" i="1" dirty="0" smtClean="0"/>
          </a:p>
          <a:p>
            <a:pPr algn="just"/>
            <a:r>
              <a:rPr lang="en-US" sz="2000" i="1" dirty="0" smtClean="0"/>
              <a:t>4. Smith, I, Cooke, T. Jackson, I and Fitzpatrick, R. Rising to </a:t>
            </a:r>
          </a:p>
          <a:p>
            <a:pPr algn="just"/>
            <a:r>
              <a:rPr lang="en-US" sz="2000" i="1" dirty="0" smtClean="0"/>
              <a:t>     the challenges of achieving day surgery targets. </a:t>
            </a:r>
          </a:p>
          <a:p>
            <a:pPr algn="just"/>
            <a:r>
              <a:rPr lang="en-US" sz="2000" i="1" dirty="0" smtClean="0"/>
              <a:t>      Anaesthesia, Volume, 61(12), 2006: 1191-1199.</a:t>
            </a:r>
            <a:endParaRPr lang="en-GB" sz="2000" i="1" dirty="0" smtClean="0"/>
          </a:p>
          <a:p>
            <a:pPr algn="just" eaLnBrk="0" hangingPunct="0"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ll Users\Documents\My Pictures\Sample Pictures\Water lil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7620000" cy="476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381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    </a:t>
            </a:r>
            <a:r>
              <a:rPr lang="en-GB" sz="4000" b="1" dirty="0" smtClean="0">
                <a:solidFill>
                  <a:schemeClr val="accent2"/>
                </a:solidFill>
              </a:rPr>
              <a:t>THANK YOU</a:t>
            </a:r>
            <a:endParaRPr lang="en-GB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635</Words>
  <Application>Microsoft Office PowerPoint</Application>
  <PresentationFormat>On-screen Show (4:3)</PresentationFormat>
  <Paragraphs>234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Valued Acer Customer</cp:lastModifiedBy>
  <cp:revision>65</cp:revision>
  <dcterms:created xsi:type="dcterms:W3CDTF">2006-08-16T00:00:00Z</dcterms:created>
  <dcterms:modified xsi:type="dcterms:W3CDTF">2010-06-17T09:06:43Z</dcterms:modified>
</cp:coreProperties>
</file>