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84" r:id="rId6"/>
    <p:sldId id="285" r:id="rId7"/>
    <p:sldId id="283" r:id="rId8"/>
    <p:sldId id="261" r:id="rId9"/>
    <p:sldId id="279" r:id="rId10"/>
    <p:sldId id="280" r:id="rId11"/>
    <p:sldId id="281" r:id="rId12"/>
    <p:sldId id="264" r:id="rId13"/>
    <p:sldId id="265" r:id="rId14"/>
    <p:sldId id="282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6269AE-F5B7-4CAE-923C-B984864C9E76}" type="datetimeFigureOut">
              <a:rPr lang="en-US"/>
              <a:pPr>
                <a:defRPr/>
              </a:pPr>
              <a:t>6/16/2010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592DE4-31F9-47F2-A9C1-4BBA4FA700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17/6/2010</a:t>
            </a:r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4DBF52-841D-4111-A009-084564181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17/6/2010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54B2-B84F-41A5-86C3-C967328A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17/6/2010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2E0C-8CBE-4571-B197-DF6D26947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17/6/2010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9991-AD60-4014-B571-2C54DFFCB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17/6/2010</a:t>
            </a:r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30D545-4859-4A1A-BD16-E36035E14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17/6/2010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A940AF-19EB-4879-8128-2F8A745DB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17/6/2010</a:t>
            </a:r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77152C-6D22-494E-B7B7-ABE659EC4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17/6/2010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01D5-F03B-49CD-AAA4-C80C4EFAA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17/6/2010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9EC979-A69C-49F6-B2CF-39EE345E6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17/6/2010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1E946-B8D6-46A5-AA13-2F377657E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17/6/2010</a:t>
            </a:r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ADA8F1-FEC2-48B8-988A-0C96C4C6A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17/6/2010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35ABB0C-C8BC-4B19-BBBA-9D2770805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702" r:id="rId4"/>
    <p:sldLayoutId id="2147483703" r:id="rId5"/>
    <p:sldLayoutId id="2147483696" r:id="rId6"/>
    <p:sldLayoutId id="2147483704" r:id="rId7"/>
    <p:sldLayoutId id="2147483697" r:id="rId8"/>
    <p:sldLayoutId id="2147483705" r:id="rId9"/>
    <p:sldLayoutId id="2147483698" r:id="rId10"/>
    <p:sldLayoutId id="214748369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549275"/>
            <a:ext cx="7772400" cy="1974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5400" dirty="0" smtClean="0">
                <a:solidFill>
                  <a:schemeClr val="tx2">
                    <a:satMod val="200000"/>
                  </a:schemeClr>
                </a:solidFill>
              </a:rPr>
              <a:t>AMBULATORY BREAST SURGERY: MAKING A DREAM A REALITY</a:t>
            </a:r>
            <a:endParaRPr lang="en-US" sz="5400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088" y="4437063"/>
            <a:ext cx="7772400" cy="1508125"/>
          </a:xfrm>
        </p:spPr>
        <p:txBody>
          <a:bodyPr>
            <a:normAutofit fontScale="70000" lnSpcReduction="20000"/>
          </a:bodyPr>
          <a:lstStyle/>
          <a:p>
            <a:pPr marL="41148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GB" dirty="0" smtClean="0"/>
              <a:t>MR ANIL J DESAI</a:t>
            </a:r>
          </a:p>
          <a:p>
            <a:pPr marL="41148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GB" dirty="0" smtClean="0"/>
              <a:t>ONCOPLASTIC BREAST SURGEON AND BREAST CANCER LEAD</a:t>
            </a:r>
          </a:p>
          <a:p>
            <a:pPr marL="41148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GB" dirty="0" smtClean="0"/>
              <a:t>SOUTH LONDON HEALTHCARE TRUST</a:t>
            </a:r>
          </a:p>
          <a:p>
            <a:pPr marL="41148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GB" dirty="0" smtClean="0"/>
              <a:t> </a:t>
            </a: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GB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</p:txBody>
      </p:sp>
      <p:sp>
        <p:nvSpPr>
          <p:cNvPr id="8196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17/6/2010</a:t>
            </a:r>
          </a:p>
        </p:txBody>
      </p:sp>
      <p:sp>
        <p:nvSpPr>
          <p:cNvPr id="819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8C4577-77D4-4814-9006-997EB738303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17/6/2010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89991-AD60-4014-B571-2C54DFFCBD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r>
              <a:rPr lang="en-GB" dirty="0" smtClean="0"/>
              <a:t>BREAST SURGERY-ONCOPLASTIC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/>
          <a:lstStyle/>
          <a:p>
            <a:r>
              <a:rPr lang="en-GB" dirty="0" smtClean="0"/>
              <a:t>BREAST CONSERVATION</a:t>
            </a:r>
          </a:p>
          <a:p>
            <a:pPr lvl="1"/>
            <a:r>
              <a:rPr lang="en-GB" dirty="0" smtClean="0"/>
              <a:t>PARTIAL BREAST RECONSTRUCTION</a:t>
            </a:r>
          </a:p>
          <a:p>
            <a:pPr lvl="2"/>
            <a:r>
              <a:rPr lang="en-GB" dirty="0" smtClean="0"/>
              <a:t>GLANDULAR MOBILISATION AND ADVANCEMENT/ROTATION</a:t>
            </a:r>
          </a:p>
          <a:p>
            <a:pPr lvl="2"/>
            <a:r>
              <a:rPr lang="en-GB" dirty="0" smtClean="0"/>
              <a:t>THERAPEUTIC MAMMAPLASTY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SYMMETRISATION</a:t>
            </a:r>
          </a:p>
          <a:p>
            <a:pPr lvl="1"/>
            <a:r>
              <a:rPr lang="en-GB" dirty="0" smtClean="0"/>
              <a:t>BREAST REDUCTION</a:t>
            </a:r>
          </a:p>
          <a:p>
            <a:pPr lvl="1"/>
            <a:r>
              <a:rPr lang="en-GB" dirty="0" smtClean="0"/>
              <a:t>BREAST AUGMENTATION</a:t>
            </a:r>
          </a:p>
          <a:p>
            <a:pPr lvl="1"/>
            <a:r>
              <a:rPr lang="en-GB" dirty="0" smtClean="0"/>
              <a:t>MASTOPEXY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17/6/2010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89991-AD60-4014-B571-2C54DFFCBD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404813"/>
            <a:ext cx="7772400" cy="914400"/>
          </a:xfrm>
        </p:spPr>
        <p:txBody>
          <a:bodyPr/>
          <a:lstStyle/>
          <a:p>
            <a:r>
              <a:rPr lang="en-GB" dirty="0" smtClean="0"/>
              <a:t>BREAST SURGERY-ONCOPLASTIC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196974"/>
            <a:ext cx="7772400" cy="5328369"/>
          </a:xfrm>
        </p:spPr>
        <p:txBody>
          <a:bodyPr/>
          <a:lstStyle/>
          <a:p>
            <a:r>
              <a:rPr lang="en-GB" dirty="0" smtClean="0"/>
              <a:t>BREAST RECONSTRUCTION</a:t>
            </a:r>
          </a:p>
          <a:p>
            <a:pPr lvl="1"/>
            <a:r>
              <a:rPr lang="en-GB" dirty="0" smtClean="0"/>
              <a:t>IMPLANT</a:t>
            </a:r>
          </a:p>
          <a:p>
            <a:pPr lvl="1"/>
            <a:r>
              <a:rPr lang="en-GB" dirty="0" smtClean="0"/>
              <a:t>EXTENDED LD FLAP</a:t>
            </a:r>
          </a:p>
          <a:p>
            <a:pPr lvl="1"/>
            <a:r>
              <a:rPr lang="en-GB" dirty="0" smtClean="0"/>
              <a:t>LD FLAP AND IMPLANT</a:t>
            </a:r>
          </a:p>
          <a:p>
            <a:pPr lvl="1"/>
            <a:r>
              <a:rPr lang="en-GB" dirty="0" smtClean="0"/>
              <a:t>PEDICLED TRAM, FREE TRAM, DIEP, SGAP</a:t>
            </a:r>
          </a:p>
          <a:p>
            <a:r>
              <a:rPr lang="en-GB" dirty="0" smtClean="0"/>
              <a:t>REVISION OF BREAST RECONTRUCTION</a:t>
            </a:r>
          </a:p>
          <a:p>
            <a:pPr lvl="1"/>
            <a:r>
              <a:rPr lang="en-GB" dirty="0" smtClean="0"/>
              <a:t>CAPSULOTOMY/IMPLANT EXCHANGE</a:t>
            </a:r>
          </a:p>
          <a:p>
            <a:pPr lvl="1"/>
            <a:r>
              <a:rPr lang="en-GB" dirty="0" smtClean="0"/>
              <a:t>SCAR REVISION</a:t>
            </a:r>
          </a:p>
          <a:p>
            <a:pPr lvl="1"/>
            <a:r>
              <a:rPr lang="en-GB" dirty="0" smtClean="0"/>
              <a:t>POCKET REVISION</a:t>
            </a:r>
          </a:p>
          <a:p>
            <a:pPr lvl="1"/>
            <a:r>
              <a:rPr lang="en-GB" dirty="0" smtClean="0"/>
              <a:t>GLANDULAR RESHAPING</a:t>
            </a:r>
          </a:p>
          <a:p>
            <a:r>
              <a:rPr lang="en-GB" dirty="0" smtClean="0"/>
              <a:t>NIPPLE RECONSTRUCTION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3"/>
          <p:cNvSpPr>
            <a:spLocks noGrp="1"/>
          </p:cNvSpPr>
          <p:nvPr>
            <p:ph type="dt" sz="quarter" idx="10"/>
          </p:nvPr>
        </p:nvSpPr>
        <p:spPr/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17/6/2010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325929-CF73-45A3-9734-EFDCC6EF22D7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19494" name="Group 38"/>
          <p:cNvGraphicFramePr>
            <a:graphicFrameLocks noGrp="1"/>
          </p:cNvGraphicFramePr>
          <p:nvPr>
            <p:ph type="tbl" idx="4294967295"/>
          </p:nvPr>
        </p:nvGraphicFramePr>
        <p:xfrm>
          <a:off x="250825" y="1989138"/>
          <a:ext cx="8229600" cy="4155123"/>
        </p:xfrm>
        <a:graphic>
          <a:graphicData uri="http://schemas.openxmlformats.org/drawingml/2006/table">
            <a:tbl>
              <a:tblPr/>
              <a:tblGrid>
                <a:gridCol w="2890837"/>
                <a:gridCol w="5338763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Breast conserving surgery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 (WLE 32,WLE+SNB 60,WLE+AX.CL6)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Mastectomy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(mx 2, mx +ax cl 1, Mx + snb 6)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Axillary surgery alone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(ax.cl 8, snb 6)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Revision of breast reconstruction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Symmetrisation surgery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24(mastopexy 2, reduction 2, augmentation 6, lipofilling 14)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Surgery on nipples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 (nipple reconstruction 51, total duct excision 3, microdochectomy 4, nipple eversion 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Excision biopsy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58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200000"/>
                  </a:schemeClr>
                </a:solidFill>
                <a:latin typeface="Calibri" pitchFamily="34" charset="0"/>
              </a:rPr>
              <a:t>DAY SURGERY UNIT CASEMIX (242 PROCEDURES)</a:t>
            </a:r>
            <a:br>
              <a:rPr lang="en-GB" dirty="0" smtClean="0">
                <a:solidFill>
                  <a:schemeClr val="tx2">
                    <a:satMod val="200000"/>
                  </a:schemeClr>
                </a:solidFill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satMod val="200000"/>
                  </a:schemeClr>
                </a:solidFill>
                <a:latin typeface="Calibri" pitchFamily="34" charset="0"/>
              </a:rPr>
              <a:t>OCTOBER 2008-DEC 2009</a:t>
            </a:r>
            <a:endParaRPr lang="en-US" dirty="0" smtClean="0">
              <a:solidFill>
                <a:schemeClr val="tx2">
                  <a:satMod val="20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3"/>
          <p:cNvSpPr>
            <a:spLocks noGrp="1"/>
          </p:cNvSpPr>
          <p:nvPr>
            <p:ph type="dt" sz="quarter" idx="10"/>
          </p:nvPr>
        </p:nvSpPr>
        <p:spPr/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17/6/2010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678F7A-62C9-4EC6-B0D3-04DA58EE2E0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20517" name="Group 37"/>
          <p:cNvGraphicFramePr>
            <a:graphicFrameLocks noGrp="1"/>
          </p:cNvGraphicFramePr>
          <p:nvPr>
            <p:ph type="tbl" idx="4294967295"/>
          </p:nvPr>
        </p:nvGraphicFramePr>
        <p:xfrm>
          <a:off x="0" y="1628775"/>
          <a:ext cx="8229600" cy="4246245"/>
        </p:xfrm>
        <a:graphic>
          <a:graphicData uri="http://schemas.openxmlformats.org/drawingml/2006/table">
            <a:tbl>
              <a:tblPr/>
              <a:tblGrid>
                <a:gridCol w="3106737"/>
                <a:gridCol w="5122863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Breast conserving surgery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31(WLE 8, WLE+SNB 18,WLE+AX.CL 5)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Mastectomy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(mx 7, mx + ax. cl 7, mx+ snb 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Axillary surgery alone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(ax.cl 10, snb 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Breast reconstructions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 (mx+LD 3, mx +LD + implant 10, mx+implant 11, mx+implant +reduction 4, mx+implant+mastopexy 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Revision breast reconstructions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Symmetrisation surgery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(reduction 5, mastopexy 3, augmentation 1, lipofilling 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Operations on nipple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(nipple reconstruction 2, duct excision 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Excision biopsy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200000"/>
                  </a:schemeClr>
                </a:solidFill>
                <a:latin typeface="Calibri" pitchFamily="34" charset="0"/>
              </a:rPr>
              <a:t>PRUH/OTC CASEMIX (118 procedures)</a:t>
            </a:r>
            <a:br>
              <a:rPr lang="en-GB" dirty="0" smtClean="0">
                <a:solidFill>
                  <a:schemeClr val="tx2">
                    <a:satMod val="200000"/>
                  </a:schemeClr>
                </a:solidFill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satMod val="200000"/>
                  </a:schemeClr>
                </a:solidFill>
                <a:latin typeface="Calibri" pitchFamily="34" charset="0"/>
              </a:rPr>
              <a:t>OCT 2008- DEC 2009</a:t>
            </a:r>
            <a:endParaRPr lang="en-US" dirty="0" smtClean="0">
              <a:solidFill>
                <a:schemeClr val="tx2">
                  <a:satMod val="20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17/6/2010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89991-AD60-4014-B571-2C54DFFCBD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r>
              <a:rPr lang="en-GB" dirty="0" smtClean="0"/>
              <a:t>READMISSION RATE</a:t>
            </a:r>
            <a:br>
              <a:rPr lang="en-GB" dirty="0" smtClean="0"/>
            </a:br>
            <a:r>
              <a:rPr lang="en-GB" dirty="0" smtClean="0"/>
              <a:t>OCT 2008-DEC 2009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349500"/>
            <a:ext cx="7772400" cy="2652713"/>
          </a:xfrm>
        </p:spPr>
        <p:txBody>
          <a:bodyPr/>
          <a:lstStyle/>
          <a:p>
            <a:r>
              <a:rPr lang="en-GB" dirty="0" smtClean="0"/>
              <a:t>3 cases</a:t>
            </a:r>
          </a:p>
          <a:p>
            <a:pPr lvl="1"/>
            <a:r>
              <a:rPr lang="en-GB" dirty="0" smtClean="0"/>
              <a:t>Haematoma requiring evacuation</a:t>
            </a:r>
          </a:p>
          <a:p>
            <a:pPr lvl="1"/>
            <a:r>
              <a:rPr lang="en-GB" dirty="0" smtClean="0"/>
              <a:t>Allergic reaction to Patent Blue V</a:t>
            </a:r>
          </a:p>
          <a:p>
            <a:pPr lvl="1"/>
            <a:r>
              <a:rPr lang="en-GB" dirty="0" smtClean="0"/>
              <a:t>Delayed finish to list (mastopexy)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17/6/2010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83B49C-71C4-4882-B5BA-4A0BA50C5C1B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200000"/>
                  </a:schemeClr>
                </a:solidFill>
                <a:latin typeface="Calibri" pitchFamily="34" charset="0"/>
              </a:rPr>
              <a:t>SUMMARY</a:t>
            </a:r>
            <a:endParaRPr lang="en-US" dirty="0" smtClean="0">
              <a:solidFill>
                <a:schemeClr val="tx2">
                  <a:satMod val="200000"/>
                </a:schemeClr>
              </a:solidFill>
              <a:latin typeface="Calibri" pitchFamily="34" charset="0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836712"/>
            <a:ext cx="8229600" cy="3816350"/>
          </a:xfrm>
        </p:spPr>
        <p:txBody>
          <a:bodyPr/>
          <a:lstStyle/>
          <a:p>
            <a:r>
              <a:rPr lang="en-GB" sz="2400" dirty="0" smtClean="0">
                <a:latin typeface="Calibri" pitchFamily="34" charset="0"/>
              </a:rPr>
              <a:t>Majority of breast surgery can be carried out as day surgery</a:t>
            </a:r>
          </a:p>
          <a:p>
            <a:r>
              <a:rPr lang="en-GB" sz="2400" dirty="0" smtClean="0">
                <a:latin typeface="Calibri" pitchFamily="34" charset="0"/>
              </a:rPr>
              <a:t>It is safe</a:t>
            </a:r>
          </a:p>
          <a:p>
            <a:r>
              <a:rPr lang="en-GB" sz="2400" dirty="0" smtClean="0">
                <a:latin typeface="Calibri" pitchFamily="34" charset="0"/>
              </a:rPr>
              <a:t>Patients prefer it</a:t>
            </a:r>
          </a:p>
          <a:p>
            <a:r>
              <a:rPr lang="en-GB" sz="2400" dirty="0" smtClean="0">
                <a:latin typeface="Calibri" pitchFamily="34" charset="0"/>
              </a:rPr>
              <a:t>Makes it easy to manage the service</a:t>
            </a:r>
          </a:p>
          <a:p>
            <a:pPr>
              <a:buNone/>
            </a:pPr>
            <a:endParaRPr lang="en-GB" sz="4000" dirty="0" smtClean="0">
              <a:solidFill>
                <a:schemeClr val="tx2">
                  <a:satMod val="20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GB" sz="4000" dirty="0" smtClean="0">
                <a:solidFill>
                  <a:schemeClr val="tx2">
                    <a:satMod val="200000"/>
                  </a:schemeClr>
                </a:solidFill>
                <a:latin typeface="Calibri" pitchFamily="34" charset="0"/>
              </a:rPr>
              <a:t>SCOPE</a:t>
            </a:r>
            <a:endParaRPr lang="en-GB" sz="4000" dirty="0" smtClean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Cross </a:t>
            </a:r>
            <a:r>
              <a:rPr lang="en-GB" sz="2400" dirty="0" smtClean="0">
                <a:latin typeface="Calibri" pitchFamily="34" charset="0"/>
              </a:rPr>
              <a:t>site </a:t>
            </a:r>
            <a:r>
              <a:rPr lang="en-GB" sz="2400" dirty="0" smtClean="0">
                <a:latin typeface="Calibri" pitchFamily="34" charset="0"/>
              </a:rPr>
              <a:t>learning – breaking down barriers</a:t>
            </a:r>
            <a:endParaRPr lang="en-GB" sz="2400" dirty="0" smtClean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Training of teams</a:t>
            </a:r>
          </a:p>
          <a:p>
            <a:r>
              <a:rPr lang="en-GB" sz="2400" dirty="0" smtClean="0">
                <a:latin typeface="Calibri" pitchFamily="34" charset="0"/>
              </a:rPr>
              <a:t>Reducing </a:t>
            </a:r>
            <a:r>
              <a:rPr lang="en-GB" sz="2400" dirty="0" smtClean="0">
                <a:latin typeface="Calibri" pitchFamily="34" charset="0"/>
              </a:rPr>
              <a:t>need for second </a:t>
            </a:r>
            <a:r>
              <a:rPr lang="en-GB" sz="2400" dirty="0" smtClean="0">
                <a:latin typeface="Calibri" pitchFamily="34" charset="0"/>
              </a:rPr>
              <a:t>operations (Sentinel </a:t>
            </a:r>
            <a:r>
              <a:rPr lang="en-GB" sz="2400" dirty="0" smtClean="0">
                <a:latin typeface="Calibri" pitchFamily="34" charset="0"/>
              </a:rPr>
              <a:t>lymph node </a:t>
            </a:r>
            <a:r>
              <a:rPr lang="en-GB" sz="2400" dirty="0" smtClean="0">
                <a:latin typeface="Calibri" pitchFamily="34" charset="0"/>
              </a:rPr>
              <a:t>analyser)</a:t>
            </a:r>
          </a:p>
          <a:p>
            <a:r>
              <a:rPr lang="en-GB" sz="2400" dirty="0" smtClean="0">
                <a:latin typeface="Calibri" pitchFamily="34" charset="0"/>
              </a:rPr>
              <a:t>Considering </a:t>
            </a:r>
            <a:r>
              <a:rPr lang="en-GB" sz="2400" dirty="0" smtClean="0">
                <a:latin typeface="Calibri" pitchFamily="34" charset="0"/>
              </a:rPr>
              <a:t>breast reconstructions in 23 hour day surgery setting	</a:t>
            </a:r>
          </a:p>
          <a:p>
            <a:endParaRPr lang="en-GB" sz="2400" dirty="0" smtClean="0">
              <a:latin typeface="Calibri" pitchFamily="34" charset="0"/>
            </a:endParaRPr>
          </a:p>
          <a:p>
            <a:pPr lvl="2">
              <a:buFontTx/>
              <a:buNone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17/6/2010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D565E0-E486-418F-B5DF-F01E8A1ED3F3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628775"/>
            <a:ext cx="3970338" cy="6524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200000"/>
                  </a:schemeClr>
                </a:solidFill>
                <a:latin typeface="Calibri" pitchFamily="34" charset="0"/>
              </a:rPr>
              <a:t>WHY?</a:t>
            </a:r>
            <a:endParaRPr lang="en-US" smtClean="0">
              <a:solidFill>
                <a:schemeClr val="tx2">
                  <a:satMod val="200000"/>
                </a:schemeClr>
              </a:solidFill>
              <a:latin typeface="Calibri" pitchFamily="34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565400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PATIENT FACTORS</a:t>
            </a:r>
          </a:p>
          <a:p>
            <a:pPr lvl="2"/>
            <a:r>
              <a:rPr lang="en-GB" dirty="0" smtClean="0">
                <a:latin typeface="Calibri" pitchFamily="34" charset="0"/>
              </a:rPr>
              <a:t>Guaranteed date, no cancellations</a:t>
            </a:r>
          </a:p>
          <a:p>
            <a:pPr lvl="2"/>
            <a:r>
              <a:rPr lang="en-GB" dirty="0" smtClean="0">
                <a:latin typeface="Calibri" pitchFamily="34" charset="0"/>
              </a:rPr>
              <a:t>Minimise SSI</a:t>
            </a:r>
          </a:p>
          <a:p>
            <a:pPr lvl="2"/>
            <a:r>
              <a:rPr lang="en-GB" dirty="0" smtClean="0">
                <a:latin typeface="Calibri" pitchFamily="34" charset="0"/>
              </a:rPr>
              <a:t>Better patient acceptance</a:t>
            </a:r>
          </a:p>
          <a:p>
            <a:pPr lvl="2"/>
            <a:r>
              <a:rPr lang="en-GB" dirty="0" smtClean="0">
                <a:latin typeface="Calibri" pitchFamily="34" charset="0"/>
              </a:rPr>
              <a:t>Psychological advantage</a:t>
            </a:r>
          </a:p>
          <a:p>
            <a:pPr lvl="2"/>
            <a:r>
              <a:rPr lang="en-GB" dirty="0" smtClean="0">
                <a:latin typeface="Calibri" pitchFamily="34" charset="0"/>
              </a:rPr>
              <a:t>Safe</a:t>
            </a:r>
          </a:p>
          <a:p>
            <a:pPr>
              <a:buFontTx/>
              <a:buNone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17/6/2010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4DCE56-3092-4452-B604-3283523AD56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573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200000"/>
                  </a:schemeClr>
                </a:solidFill>
                <a:latin typeface="Calibri" pitchFamily="34" charset="0"/>
              </a:rPr>
              <a:t>WHY?</a:t>
            </a:r>
            <a:endParaRPr lang="en-US" smtClean="0">
              <a:solidFill>
                <a:schemeClr val="tx2">
                  <a:satMod val="200000"/>
                </a:schemeClr>
              </a:solidFill>
              <a:latin typeface="Calibri" pitchFamily="34" charset="0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781300"/>
            <a:ext cx="8229600" cy="4525963"/>
          </a:xfrm>
        </p:spPr>
        <p:txBody>
          <a:bodyPr/>
          <a:lstStyle/>
          <a:p>
            <a:r>
              <a:rPr lang="en-GB" smtClean="0">
                <a:latin typeface="Calibri" pitchFamily="34" charset="0"/>
              </a:rPr>
              <a:t>CLINICIAN FACTORS</a:t>
            </a:r>
          </a:p>
          <a:p>
            <a:pPr lvl="2"/>
            <a:r>
              <a:rPr lang="en-GB" smtClean="0">
                <a:latin typeface="Calibri" pitchFamily="34" charset="0"/>
              </a:rPr>
              <a:t>No cancellations</a:t>
            </a:r>
          </a:p>
          <a:p>
            <a:pPr lvl="2"/>
            <a:r>
              <a:rPr lang="en-GB" smtClean="0">
                <a:latin typeface="Calibri" pitchFamily="34" charset="0"/>
              </a:rPr>
              <a:t>Minimise SSI</a:t>
            </a:r>
          </a:p>
          <a:p>
            <a:pPr lvl="2"/>
            <a:r>
              <a:rPr lang="en-GB" smtClean="0">
                <a:latin typeface="Calibri" pitchFamily="34" charset="0"/>
              </a:rPr>
              <a:t>Greater throughput</a:t>
            </a:r>
          </a:p>
          <a:p>
            <a:pPr lvl="2"/>
            <a:r>
              <a:rPr lang="en-GB" smtClean="0">
                <a:latin typeface="Calibri" pitchFamily="34" charset="0"/>
              </a:rPr>
              <a:t>REDUCED LOS</a:t>
            </a:r>
          </a:p>
          <a:p>
            <a:pPr lvl="2"/>
            <a:r>
              <a:rPr lang="en-GB" smtClean="0">
                <a:latin typeface="Calibri" pitchFamily="34" charset="0"/>
              </a:rPr>
              <a:t>FREES UP INPATIENT BEDS</a:t>
            </a:r>
          </a:p>
          <a:p>
            <a:pPr lvl="2"/>
            <a:r>
              <a:rPr lang="en-GB" smtClean="0">
                <a:latin typeface="Calibri" pitchFamily="34" charset="0"/>
              </a:rPr>
              <a:t>Reduces length of safari ward round</a:t>
            </a:r>
          </a:p>
          <a:p>
            <a:pPr lvl="2"/>
            <a:r>
              <a:rPr lang="en-GB" smtClean="0">
                <a:latin typeface="Calibri" pitchFamily="34" charset="0"/>
              </a:rPr>
              <a:t>SAVINGS</a:t>
            </a:r>
          </a:p>
          <a:p>
            <a:pPr>
              <a:buFontTx/>
              <a:buNone/>
            </a:pPr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17/6/2010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9579A31-B707-41B7-8813-D01F0C4643D5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2781300"/>
            <a:ext cx="4038600" cy="4525963"/>
          </a:xfrm>
        </p:spPr>
        <p:txBody>
          <a:bodyPr/>
          <a:lstStyle/>
          <a:p>
            <a:r>
              <a:rPr lang="en-GB" sz="2800" dirty="0" smtClean="0">
                <a:latin typeface="Calibri" pitchFamily="34" charset="0"/>
              </a:rPr>
              <a:t>DAY SURGERY UNIT</a:t>
            </a:r>
          </a:p>
          <a:p>
            <a:pPr lvl="2"/>
            <a:r>
              <a:rPr lang="en-GB" sz="2000" dirty="0" smtClean="0">
                <a:latin typeface="Calibri" pitchFamily="34" charset="0"/>
              </a:rPr>
              <a:t>Dedicated unit best</a:t>
            </a:r>
          </a:p>
          <a:p>
            <a:pPr lvl="4"/>
            <a:r>
              <a:rPr lang="en-GB" sz="1800" dirty="0" smtClean="0">
                <a:latin typeface="Calibri" pitchFamily="34" charset="0"/>
              </a:rPr>
              <a:t>Trained motivated staff</a:t>
            </a:r>
          </a:p>
          <a:p>
            <a:pPr lvl="4"/>
            <a:r>
              <a:rPr lang="en-GB" sz="1800" dirty="0" smtClean="0">
                <a:latin typeface="Calibri" pitchFamily="34" charset="0"/>
              </a:rPr>
              <a:t>No portering required</a:t>
            </a:r>
          </a:p>
          <a:p>
            <a:pPr lvl="4"/>
            <a:r>
              <a:rPr lang="en-GB" sz="1800" dirty="0" smtClean="0">
                <a:latin typeface="Calibri" pitchFamily="34" charset="0"/>
              </a:rPr>
              <a:t>Quick turnover</a:t>
            </a:r>
          </a:p>
          <a:p>
            <a:pPr lvl="4"/>
            <a:r>
              <a:rPr lang="en-GB" sz="1800" dirty="0" smtClean="0">
                <a:latin typeface="Calibri" pitchFamily="34" charset="0"/>
              </a:rPr>
              <a:t>Logistics</a:t>
            </a:r>
          </a:p>
          <a:p>
            <a:pPr lvl="4"/>
            <a:r>
              <a:rPr lang="en-GB" sz="1800" dirty="0" smtClean="0">
                <a:latin typeface="Calibri" pitchFamily="34" charset="0"/>
              </a:rPr>
              <a:t>NO THREAT TO BEDS FROM EMERGENCIES</a:t>
            </a:r>
            <a:endParaRPr lang="en-GB" sz="1800" dirty="0" smtClean="0">
              <a:latin typeface="Calibri" pitchFamily="34" charset="0"/>
            </a:endParaRPr>
          </a:p>
          <a:p>
            <a:pPr lvl="4">
              <a:buFontTx/>
              <a:buNone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4128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200000"/>
                  </a:schemeClr>
                </a:solidFill>
                <a:latin typeface="Calibri" pitchFamily="34" charset="0"/>
              </a:rPr>
              <a:t>WHERE?</a:t>
            </a:r>
            <a:endParaRPr lang="en-US" smtClean="0">
              <a:solidFill>
                <a:schemeClr val="tx2">
                  <a:satMod val="200000"/>
                </a:schemeClr>
              </a:solidFill>
              <a:latin typeface="Calibri" pitchFamily="34" charset="0"/>
            </a:endParaRPr>
          </a:p>
        </p:txBody>
      </p:sp>
      <p:pic>
        <p:nvPicPr>
          <p:cNvPr id="11270" name="Picture 8" descr="E9E5EB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522538"/>
            <a:ext cx="4824413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g05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2896"/>
            <a:ext cx="5030328" cy="37727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59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59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60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17/6/2010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A9FBCA-98AF-4C36-9B52-121533DCD594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573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200000"/>
                  </a:schemeClr>
                </a:solidFill>
                <a:latin typeface="Calibri" pitchFamily="34" charset="0"/>
              </a:rPr>
              <a:t>HOW?</a:t>
            </a:r>
            <a:endParaRPr lang="en-US" dirty="0" smtClean="0">
              <a:solidFill>
                <a:schemeClr val="tx2">
                  <a:satMod val="200000"/>
                </a:schemeClr>
              </a:solidFill>
              <a:latin typeface="Calibri" pitchFamily="34" charset="0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708275"/>
            <a:ext cx="8229600" cy="381635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All day list –range of cases</a:t>
            </a:r>
          </a:p>
          <a:p>
            <a:r>
              <a:rPr lang="en-GB" dirty="0" smtClean="0">
                <a:latin typeface="Calibri" pitchFamily="34" charset="0"/>
              </a:rPr>
              <a:t>Facilities</a:t>
            </a:r>
          </a:p>
          <a:p>
            <a:r>
              <a:rPr lang="en-GB" dirty="0" smtClean="0">
                <a:latin typeface="Calibri" pitchFamily="34" charset="0"/>
              </a:rPr>
              <a:t>Training</a:t>
            </a:r>
          </a:p>
          <a:p>
            <a:r>
              <a:rPr lang="en-GB" dirty="0" smtClean="0">
                <a:latin typeface="Calibri" pitchFamily="34" charset="0"/>
              </a:rPr>
              <a:t>Patient education</a:t>
            </a:r>
          </a:p>
          <a:p>
            <a:r>
              <a:rPr lang="en-GB" dirty="0" smtClean="0">
                <a:latin typeface="Calibri" pitchFamily="34" charset="0"/>
              </a:rPr>
              <a:t>Continued care at home </a:t>
            </a:r>
          </a:p>
          <a:p>
            <a:r>
              <a:rPr lang="en-GB" dirty="0" smtClean="0">
                <a:latin typeface="Calibri" pitchFamily="34" charset="0"/>
              </a:rPr>
              <a:t>Access to urgent outpatient appointments</a:t>
            </a: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17/6/2010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DBF52-841D-4111-A009-084564181E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568952" cy="1188045"/>
          </a:xfrm>
        </p:spPr>
        <p:txBody>
          <a:bodyPr/>
          <a:lstStyle/>
          <a:p>
            <a:r>
              <a:rPr lang="en-GB" dirty="0" smtClean="0"/>
              <a:t>BREAST SURGERY - CONVENTIONAL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/>
          <a:lstStyle/>
          <a:p>
            <a:r>
              <a:rPr lang="en-GB" dirty="0" smtClean="0"/>
              <a:t>EXCISION BIOPSY</a:t>
            </a:r>
          </a:p>
          <a:p>
            <a:r>
              <a:rPr lang="en-GB" dirty="0" smtClean="0"/>
              <a:t>WIDE LOCAL EXCISION AND SNB/AXILLARY CLEARANCE</a:t>
            </a:r>
          </a:p>
          <a:p>
            <a:r>
              <a:rPr lang="en-GB" dirty="0" smtClean="0"/>
              <a:t>SIMPLE MASTECTOMY</a:t>
            </a:r>
          </a:p>
          <a:p>
            <a:r>
              <a:rPr lang="en-GB" dirty="0" smtClean="0"/>
              <a:t>MASTECTOMY AND SNB/AXILLARY CLEARANCE</a:t>
            </a:r>
          </a:p>
          <a:p>
            <a:r>
              <a:rPr lang="en-GB" dirty="0" smtClean="0"/>
              <a:t>MICRODOCHECTOMY/HADFIELD PROCEDURE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483</TotalTime>
  <Words>480</Words>
  <Application>Microsoft Office PowerPoint</Application>
  <PresentationFormat>On-screen Show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AMBULATORY BREAST SURGERY: MAKING A DREAM A REALITY</vt:lpstr>
      <vt:lpstr>WHY?</vt:lpstr>
      <vt:lpstr>WHY?</vt:lpstr>
      <vt:lpstr>WHERE?</vt:lpstr>
      <vt:lpstr>Slide 5</vt:lpstr>
      <vt:lpstr>Slide 6</vt:lpstr>
      <vt:lpstr>Slide 7</vt:lpstr>
      <vt:lpstr>HOW?</vt:lpstr>
      <vt:lpstr>BREAST SURGERY - CONVENTIONAL</vt:lpstr>
      <vt:lpstr>BREAST SURGERY-ONCOPLASTIC</vt:lpstr>
      <vt:lpstr>BREAST SURGERY-ONCOPLASTIC</vt:lpstr>
      <vt:lpstr>DAY SURGERY UNIT CASEMIX (242 PROCEDURES) OCTOBER 2008-DEC 2009</vt:lpstr>
      <vt:lpstr>PRUH/OTC CASEMIX (118 procedures) OCT 2008- DEC 2009</vt:lpstr>
      <vt:lpstr>READMISSION RATE OCT 2008-DEC 2009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Ambulatory Breast Surgery: WHY, WHERE , WHEN AND HOW</dc:title>
  <dc:creator>Anil</dc:creator>
  <cp:lastModifiedBy>ANIL</cp:lastModifiedBy>
  <cp:revision>29</cp:revision>
  <dcterms:created xsi:type="dcterms:W3CDTF">2010-01-28T23:17:38Z</dcterms:created>
  <dcterms:modified xsi:type="dcterms:W3CDTF">2010-06-16T23:08:03Z</dcterms:modified>
</cp:coreProperties>
</file>