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303" r:id="rId3"/>
    <p:sldId id="257" r:id="rId4"/>
    <p:sldId id="258" r:id="rId5"/>
    <p:sldId id="301" r:id="rId6"/>
    <p:sldId id="290" r:id="rId7"/>
    <p:sldId id="288" r:id="rId8"/>
    <p:sldId id="291" r:id="rId9"/>
    <p:sldId id="263" r:id="rId10"/>
    <p:sldId id="289" r:id="rId11"/>
    <p:sldId id="261" r:id="rId12"/>
    <p:sldId id="262" r:id="rId13"/>
    <p:sldId id="260" r:id="rId14"/>
    <p:sldId id="264" r:id="rId15"/>
    <p:sldId id="292" r:id="rId16"/>
    <p:sldId id="265" r:id="rId17"/>
    <p:sldId id="293" r:id="rId18"/>
    <p:sldId id="299" r:id="rId19"/>
    <p:sldId id="300" r:id="rId20"/>
    <p:sldId id="294" r:id="rId21"/>
    <p:sldId id="295" r:id="rId22"/>
    <p:sldId id="296" r:id="rId23"/>
    <p:sldId id="297" r:id="rId24"/>
    <p:sldId id="266" r:id="rId25"/>
    <p:sldId id="267" r:id="rId26"/>
    <p:sldId id="298" r:id="rId27"/>
    <p:sldId id="268" r:id="rId28"/>
    <p:sldId id="269" r:id="rId29"/>
    <p:sldId id="302" r:id="rId30"/>
    <p:sldId id="284" r:id="rId31"/>
    <p:sldId id="304" r:id="rId32"/>
    <p:sldId id="305" r:id="rId33"/>
    <p:sldId id="306" r:id="rId34"/>
    <p:sldId id="307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274"/>
    <a:srgbClr val="13108E"/>
    <a:srgbClr val="1115B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75" autoAdjust="0"/>
    <p:restoredTop sz="94803" autoAdjust="0"/>
  </p:normalViewPr>
  <p:slideViewPr>
    <p:cSldViewPr>
      <p:cViewPr>
        <p:scale>
          <a:sx n="74" d="100"/>
          <a:sy n="74" d="100"/>
        </p:scale>
        <p:origin x="-103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2" y="78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6336C-B9E6-4F28-B8A3-C9416EFAAF06}" type="datetimeFigureOut">
              <a:rPr lang="en-US" smtClean="0"/>
              <a:pPr/>
              <a:t>6/16/2010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E5E1A-4A3B-4C2A-9C7C-A701333244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5E1A-4A3B-4C2A-9C7C-A70133324465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5E1A-4A3B-4C2A-9C7C-A70133324465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5E1A-4A3B-4C2A-9C7C-A70133324465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5E1A-4A3B-4C2A-9C7C-A70133324465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5E1A-4A3B-4C2A-9C7C-A70133324465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5E1A-4A3B-4C2A-9C7C-A70133324465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8E66-216F-4A55-B941-777C1B52F30A}" type="datetimeFigureOut">
              <a:rPr lang="en-US" smtClean="0"/>
              <a:pPr/>
              <a:t>6/16/2010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7E18-E5F3-4DF2-A919-B4E6FB742E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8E66-216F-4A55-B941-777C1B52F30A}" type="datetimeFigureOut">
              <a:rPr lang="en-US" smtClean="0"/>
              <a:pPr/>
              <a:t>6/16/2010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7E18-E5F3-4DF2-A919-B4E6FB742E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8E66-216F-4A55-B941-777C1B52F30A}" type="datetimeFigureOut">
              <a:rPr lang="en-US" smtClean="0"/>
              <a:pPr/>
              <a:t>6/16/2010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7E18-E5F3-4DF2-A919-B4E6FB742E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8E66-216F-4A55-B941-777C1B52F30A}" type="datetimeFigureOut">
              <a:rPr lang="en-US" smtClean="0"/>
              <a:pPr/>
              <a:t>6/16/2010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7E18-E5F3-4DF2-A919-B4E6FB742E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8E66-216F-4A55-B941-777C1B52F30A}" type="datetimeFigureOut">
              <a:rPr lang="en-US" smtClean="0"/>
              <a:pPr/>
              <a:t>6/16/2010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7E18-E5F3-4DF2-A919-B4E6FB742E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8E66-216F-4A55-B941-777C1B52F30A}" type="datetimeFigureOut">
              <a:rPr lang="en-US" smtClean="0"/>
              <a:pPr/>
              <a:t>6/16/2010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7E18-E5F3-4DF2-A919-B4E6FB742E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8E66-216F-4A55-B941-777C1B52F30A}" type="datetimeFigureOut">
              <a:rPr lang="en-US" smtClean="0"/>
              <a:pPr/>
              <a:t>6/16/2010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7E18-E5F3-4DF2-A919-B4E6FB742E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8E66-216F-4A55-B941-777C1B52F30A}" type="datetimeFigureOut">
              <a:rPr lang="en-US" smtClean="0"/>
              <a:pPr/>
              <a:t>6/16/2010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7E18-E5F3-4DF2-A919-B4E6FB742E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8E66-216F-4A55-B941-777C1B52F30A}" type="datetimeFigureOut">
              <a:rPr lang="en-US" smtClean="0"/>
              <a:pPr/>
              <a:t>6/16/2010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7E18-E5F3-4DF2-A919-B4E6FB742E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8E66-216F-4A55-B941-777C1B52F30A}" type="datetimeFigureOut">
              <a:rPr lang="en-US" smtClean="0"/>
              <a:pPr/>
              <a:t>6/16/2010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7E18-E5F3-4DF2-A919-B4E6FB742E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8E66-216F-4A55-B941-777C1B52F30A}" type="datetimeFigureOut">
              <a:rPr lang="en-US" smtClean="0"/>
              <a:pPr/>
              <a:t>6/16/2010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7E18-E5F3-4DF2-A919-B4E6FB742E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rgbClr val="0702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88E66-216F-4A55-B941-777C1B52F30A}" type="datetimeFigureOut">
              <a:rPr lang="en-US" smtClean="0"/>
              <a:pPr/>
              <a:t>6/16/2010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37E18-E5F3-4DF2-A919-B4E6FB742E2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36512" y="2067813"/>
            <a:ext cx="9144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An Audit of </a:t>
            </a:r>
          </a:p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Preoperative Investigations for Day Surgical Cases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214290"/>
            <a:ext cx="4407044" cy="62744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17693"/>
            <a:ext cx="81439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chemeClr val="bg1"/>
                </a:solidFill>
                <a:latin typeface="+mj-lt"/>
              </a:rPr>
              <a:t>Nice Guidelines 2003</a:t>
            </a:r>
          </a:p>
          <a:p>
            <a:pPr algn="ctr"/>
            <a:endParaRPr lang="en-GB" dirty="0" smtClean="0">
              <a:solidFill>
                <a:schemeClr val="bg1"/>
              </a:solidFill>
            </a:endParaRPr>
          </a:p>
          <a:p>
            <a:r>
              <a:rPr lang="en-GB" sz="3400" dirty="0" smtClean="0">
                <a:solidFill>
                  <a:schemeClr val="bg1"/>
                </a:solidFill>
              </a:rPr>
              <a:t>Preoperative tests</a:t>
            </a:r>
          </a:p>
          <a:p>
            <a:endParaRPr lang="en-GB" sz="3400" dirty="0" smtClean="0">
              <a:solidFill>
                <a:schemeClr val="bg1"/>
              </a:solidFill>
            </a:endParaRPr>
          </a:p>
          <a:p>
            <a:r>
              <a:rPr lang="en-GB" sz="3400" dirty="0" smtClean="0">
                <a:solidFill>
                  <a:schemeClr val="bg1"/>
                </a:solidFill>
              </a:rPr>
              <a:t>11 tests were investigated</a:t>
            </a:r>
          </a:p>
          <a:p>
            <a:pPr lvl="5">
              <a:buFont typeface="Wingdings" pitchFamily="2" charset="2"/>
              <a:buChar char="§"/>
            </a:pPr>
            <a:r>
              <a:rPr lang="en-GB" sz="3400" dirty="0" smtClean="0">
                <a:solidFill>
                  <a:schemeClr val="bg1"/>
                </a:solidFill>
              </a:rPr>
              <a:t> with respect to age</a:t>
            </a:r>
          </a:p>
          <a:p>
            <a:pPr lvl="5">
              <a:buFont typeface="Wingdings" pitchFamily="2" charset="2"/>
              <a:buChar char="§"/>
            </a:pPr>
            <a:r>
              <a:rPr lang="en-GB" sz="3400" dirty="0" smtClean="0">
                <a:solidFill>
                  <a:schemeClr val="bg1"/>
                </a:solidFill>
              </a:rPr>
              <a:t> grade of surgery</a:t>
            </a:r>
          </a:p>
          <a:p>
            <a:pPr lvl="5">
              <a:buFont typeface="Wingdings" pitchFamily="2" charset="2"/>
              <a:buChar char="§"/>
            </a:pPr>
            <a:r>
              <a:rPr lang="en-GB" sz="3400" dirty="0" smtClean="0">
                <a:solidFill>
                  <a:schemeClr val="bg1"/>
                </a:solidFill>
              </a:rPr>
              <a:t> comorbidity</a:t>
            </a:r>
          </a:p>
          <a:p>
            <a:pPr lvl="5">
              <a:buFont typeface="Wingdings" pitchFamily="2" charset="2"/>
              <a:buChar char="§"/>
            </a:pPr>
            <a:r>
              <a:rPr lang="en-GB" sz="3400" dirty="0" smtClean="0">
                <a:solidFill>
                  <a:schemeClr val="bg1"/>
                </a:solidFill>
              </a:rPr>
              <a:t> severity of comorbidity</a:t>
            </a:r>
            <a:endParaRPr lang="en-GB" sz="2000" dirty="0" smtClean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    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                                                         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	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4214810" y="4857760"/>
            <a:ext cx="357190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57422" y="5715016"/>
            <a:ext cx="4071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chemeClr val="bg1"/>
                </a:solidFill>
              </a:rPr>
              <a:t>Recommendations </a:t>
            </a:r>
            <a:endParaRPr lang="en-GB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Aims and Objectives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3354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Audit the investigations performed at pre-assessment for day surgical cases.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Compare them with NICE recommendations.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Formulate updated guidelines for our trust.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Reaudit the implementation and adherence to the new guidelines. 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548680"/>
            <a:ext cx="4714908" cy="714404"/>
          </a:xfrm>
        </p:spPr>
        <p:txBody>
          <a:bodyPr>
            <a:normAutofit/>
          </a:bodyPr>
          <a:lstStyle/>
          <a:p>
            <a:r>
              <a:rPr lang="en-GB" sz="3800" dirty="0" smtClean="0">
                <a:solidFill>
                  <a:schemeClr val="bg1"/>
                </a:solidFill>
              </a:rPr>
              <a:t>Methods- First Audit :</a:t>
            </a:r>
            <a:endParaRPr lang="en-GB" sz="3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132856"/>
            <a:ext cx="7429552" cy="3571900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Retrospective – August 2008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45 patients (adults and children)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Day Care surgical procedures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Information collected from preoperative assessment booklet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Findings compared with NICE recommendations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</p:spPr>
        <p:txBody>
          <a:bodyPr>
            <a:noAutofit/>
          </a:bodyPr>
          <a:lstStyle/>
          <a:p>
            <a:r>
              <a:rPr lang="en-GB" sz="4800" dirty="0" smtClean="0">
                <a:solidFill>
                  <a:schemeClr val="bg1"/>
                </a:solidFill>
              </a:rPr>
              <a:t/>
            </a:r>
            <a:br>
              <a:rPr lang="en-GB" sz="4800" dirty="0" smtClean="0">
                <a:solidFill>
                  <a:schemeClr val="bg1"/>
                </a:solidFill>
              </a:rPr>
            </a:br>
            <a:r>
              <a:rPr lang="en-GB" sz="4800" dirty="0" smtClean="0">
                <a:solidFill>
                  <a:schemeClr val="bg1"/>
                </a:solidFill>
              </a:rPr>
              <a:t>Results</a:t>
            </a:r>
            <a:br>
              <a:rPr lang="en-GB" sz="4800" dirty="0" smtClean="0">
                <a:solidFill>
                  <a:schemeClr val="bg1"/>
                </a:solidFill>
              </a:rPr>
            </a:b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714488"/>
            <a:ext cx="8229600" cy="4738848"/>
          </a:xfrm>
        </p:spPr>
        <p:txBody>
          <a:bodyPr>
            <a:no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Total number of cases studied  -  45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ASA grades 	          1   -   (76%)</a:t>
            </a:r>
          </a:p>
          <a:p>
            <a:pPr>
              <a:buNone/>
            </a:pPr>
            <a:r>
              <a:rPr lang="en-GB" dirty="0" smtClean="0">
                <a:solidFill>
                  <a:schemeClr val="bg1"/>
                </a:solidFill>
              </a:rPr>
              <a:t>				          2   -   (22%)</a:t>
            </a:r>
          </a:p>
          <a:p>
            <a:pPr>
              <a:buNone/>
            </a:pPr>
            <a:r>
              <a:rPr lang="en-GB" dirty="0" smtClean="0">
                <a:solidFill>
                  <a:schemeClr val="bg1"/>
                </a:solidFill>
              </a:rPr>
              <a:t>				          3   -   (  2%)     </a:t>
            </a: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Grades of Surgery    1   -   (69%)</a:t>
            </a:r>
          </a:p>
          <a:p>
            <a:pPr>
              <a:buNone/>
            </a:pPr>
            <a:r>
              <a:rPr lang="en-GB" dirty="0" smtClean="0">
                <a:solidFill>
                  <a:schemeClr val="bg1"/>
                </a:solidFill>
              </a:rPr>
              <a:t>				          2   -   (31%)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312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Total number of tests performed -   110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Investigations indicated:	                      3 (  3%)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Not indicated:                    	                    66 (63%)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No Consensus:                  	                    35 (34%)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Abnormal results:              	                    5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Change in management:   	          none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Adverse outcomes:              	          none</a:t>
            </a:r>
          </a:p>
          <a:p>
            <a:pPr>
              <a:buFont typeface="Wingdings" pitchFamily="2" charset="2"/>
              <a:buChar char="q"/>
            </a:pPr>
            <a:r>
              <a:rPr lang="en-GB" i="1" dirty="0" smtClean="0">
                <a:solidFill>
                  <a:srgbClr val="FF0000"/>
                </a:solidFill>
              </a:rPr>
              <a:t>  All tests recommended by NICE performed                 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>
            <a:noAutofit/>
          </a:bodyPr>
          <a:lstStyle/>
          <a:p>
            <a:r>
              <a:rPr lang="en-GB" sz="4800" dirty="0" smtClean="0">
                <a:solidFill>
                  <a:schemeClr val="bg1"/>
                </a:solidFill>
              </a:rPr>
              <a:t/>
            </a:r>
            <a:br>
              <a:rPr lang="en-GB" sz="4800" dirty="0" smtClean="0">
                <a:solidFill>
                  <a:schemeClr val="bg1"/>
                </a:solidFill>
              </a:rPr>
            </a:br>
            <a:r>
              <a:rPr lang="en-GB" sz="4800" dirty="0" smtClean="0">
                <a:solidFill>
                  <a:schemeClr val="bg1"/>
                </a:solidFill>
              </a:rPr>
              <a:t>Results  </a:t>
            </a:r>
            <a:r>
              <a:rPr lang="en-GB" sz="3200" dirty="0" smtClean="0">
                <a:solidFill>
                  <a:schemeClr val="bg1"/>
                </a:solidFill>
              </a:rPr>
              <a:t>contd</a:t>
            </a:r>
            <a:r>
              <a:rPr lang="en-GB" sz="4800" dirty="0" smtClean="0">
                <a:solidFill>
                  <a:schemeClr val="bg1"/>
                </a:solidFill>
              </a:rPr>
              <a:t>.</a:t>
            </a:r>
            <a:br>
              <a:rPr lang="en-GB" sz="4800" dirty="0" smtClean="0">
                <a:solidFill>
                  <a:schemeClr val="bg1"/>
                </a:solidFill>
              </a:rPr>
            </a:br>
            <a:endParaRPr lang="en-GB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052736"/>
            <a:ext cx="85725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 smtClean="0">
              <a:solidFill>
                <a:schemeClr val="bg1"/>
              </a:solidFill>
              <a:sym typeface="Symbol"/>
            </a:endParaRPr>
          </a:p>
          <a:p>
            <a:pPr lvl="1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  <a:sym typeface="Symbol"/>
              </a:rPr>
              <a:t>NICE indicated tests     -	included</a:t>
            </a:r>
          </a:p>
          <a:p>
            <a:pPr lvl="1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  <a:sym typeface="Symbol"/>
              </a:rPr>
              <a:t>Not indicated tests       -	excluded</a:t>
            </a:r>
          </a:p>
          <a:p>
            <a:pPr lvl="1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  <a:sym typeface="Symbol"/>
              </a:rPr>
              <a:t>No consensus group     -	local guidelines drawn 						after consultations within 					anaesthetic department</a:t>
            </a:r>
          </a:p>
          <a:p>
            <a:endParaRPr lang="en-GB" sz="2800" dirty="0" smtClean="0">
              <a:solidFill>
                <a:schemeClr val="bg1"/>
              </a:solidFill>
              <a:sym typeface="Symbol"/>
            </a:endParaRPr>
          </a:p>
          <a:p>
            <a:r>
              <a:rPr lang="en-GB" sz="2800" dirty="0" smtClean="0">
                <a:solidFill>
                  <a:schemeClr val="bg1"/>
                </a:solidFill>
                <a:sym typeface="Symbol"/>
              </a:rPr>
              <a:t>FBC, Glucose, LFT, ECG        - 	main tests modified</a:t>
            </a:r>
          </a:p>
          <a:p>
            <a:endParaRPr lang="en-GB" sz="2800" dirty="0" smtClean="0">
              <a:solidFill>
                <a:schemeClr val="bg1"/>
              </a:solidFill>
              <a:sym typeface="Symbol"/>
            </a:endParaRPr>
          </a:p>
          <a:p>
            <a:endParaRPr lang="en-GB" sz="2800" dirty="0" smtClean="0">
              <a:solidFill>
                <a:schemeClr val="bg1"/>
              </a:solidFill>
              <a:sym typeface="Symbol"/>
            </a:endParaRPr>
          </a:p>
          <a:p>
            <a:r>
              <a:rPr lang="en-GB" sz="2800" dirty="0" smtClean="0">
                <a:solidFill>
                  <a:schemeClr val="bg1"/>
                </a:solidFill>
                <a:sym typeface="Symbol"/>
              </a:rPr>
              <a:t>Period of validity of tests    -     	extended from 12 weeks 						to 18 weeks           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42910" y="0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5918" y="428604"/>
            <a:ext cx="56436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Modified Trust Guidelines</a:t>
            </a:r>
            <a:endParaRPr lang="en-GB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83"/>
          <p:cNvGraphicFramePr>
            <a:graphicFrameLocks/>
          </p:cNvGraphicFramePr>
          <p:nvPr/>
        </p:nvGraphicFramePr>
        <p:xfrm>
          <a:off x="251520" y="1124744"/>
          <a:ext cx="8715436" cy="2071702"/>
        </p:xfrm>
        <a:graphic>
          <a:graphicData uri="http://schemas.openxmlformats.org/drawingml/2006/table">
            <a:tbl>
              <a:tblPr/>
              <a:tblGrid>
                <a:gridCol w="1000132"/>
                <a:gridCol w="2124657"/>
                <a:gridCol w="1875871"/>
                <a:gridCol w="2214578"/>
                <a:gridCol w="1500198"/>
              </a:tblGrid>
              <a:tr h="485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Minor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Intermediate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Major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Major +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3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ASA 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FBC &gt; 60yrs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U&amp;E &gt; 60yrs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ECG &gt; </a:t>
                      </a:r>
                      <a:r>
                        <a:rPr kumimoji="0" lang="en-GB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60yrs</a:t>
                      </a:r>
                      <a:endParaRPr kumimoji="0" lang="en-US" sz="1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Same as for minor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FBC   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U&amp;E  </a:t>
                      </a:r>
                      <a:r>
                        <a:rPr kumimoji="0" lang="en-GB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ECG  &gt;60yrs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FBC       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U&amp;E      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Clotting 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ECG  &gt;60yrs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71472" y="285728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Preoperative Investigations for Elective Surgery</a:t>
            </a:r>
            <a:endParaRPr lang="en-GB" sz="3200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2520788" y="3897052"/>
            <a:ext cx="5544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6192180" y="3897052"/>
            <a:ext cx="5544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51520" y="112474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51520" y="6669360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-1512676" y="3897052"/>
            <a:ext cx="5544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575556" y="3897052"/>
            <a:ext cx="5544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680012" y="3897052"/>
            <a:ext cx="5544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2519772" y="3897052"/>
            <a:ext cx="5544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51520" y="3212976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51520" y="1628800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51520" y="50851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83"/>
          <p:cNvGraphicFramePr>
            <a:graphicFrameLocks/>
          </p:cNvGraphicFramePr>
          <p:nvPr/>
        </p:nvGraphicFramePr>
        <p:xfrm>
          <a:off x="251520" y="1124744"/>
          <a:ext cx="8715436" cy="3929090"/>
        </p:xfrm>
        <a:graphic>
          <a:graphicData uri="http://schemas.openxmlformats.org/drawingml/2006/table">
            <a:tbl>
              <a:tblPr/>
              <a:tblGrid>
                <a:gridCol w="1000132"/>
                <a:gridCol w="2124657"/>
                <a:gridCol w="1875871"/>
                <a:gridCol w="2214578"/>
                <a:gridCol w="1500198"/>
              </a:tblGrid>
              <a:tr h="485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Minor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Intermediate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Major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Major +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3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ASA 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FBC &gt; 60yrs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U&amp;E &gt; 60yrs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ECG &gt; </a:t>
                      </a:r>
                      <a:r>
                        <a:rPr kumimoji="0" lang="en-GB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60yrs</a:t>
                      </a:r>
                      <a:endParaRPr kumimoji="0" lang="en-US" sz="1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Same as for minor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FBC   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U&amp;E   </a:t>
                      </a:r>
                      <a:r>
                        <a:rPr kumimoji="0" lang="en-GB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ECG  &gt;60yrs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FBC       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U&amp;E      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Clotting 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ECG  &gt;60yrs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ASA 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FBC  </a:t>
                      </a:r>
                      <a:r>
                        <a:rPr kumimoji="0" lang="en-GB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Cardiac/Renal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U&amp;E  Renal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ECG  All Cardiac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Resp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/Renal&gt;50 yrs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Same as for minor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FBC      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U&amp;E     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Clotting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ECG      All Cardiac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Resp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/Renal &gt;50 yrs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Same as for major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71472" y="285728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Preoperative Investigations for Elective Surgery</a:t>
            </a:r>
            <a:endParaRPr lang="en-GB" sz="3200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2520788" y="3897052"/>
            <a:ext cx="5544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6192180" y="3897052"/>
            <a:ext cx="5544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51520" y="112474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51520" y="6669360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-1512676" y="3897052"/>
            <a:ext cx="5544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47563" y="3897052"/>
            <a:ext cx="5544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752020" y="3897052"/>
            <a:ext cx="5544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2519772" y="3897052"/>
            <a:ext cx="5544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51520" y="3212976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51520" y="1628800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51520" y="50851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83"/>
          <p:cNvGraphicFramePr>
            <a:graphicFrameLocks/>
          </p:cNvGraphicFramePr>
          <p:nvPr/>
        </p:nvGraphicFramePr>
        <p:xfrm>
          <a:off x="251520" y="1124744"/>
          <a:ext cx="8715436" cy="5532299"/>
        </p:xfrm>
        <a:graphic>
          <a:graphicData uri="http://schemas.openxmlformats.org/drawingml/2006/table">
            <a:tbl>
              <a:tblPr/>
              <a:tblGrid>
                <a:gridCol w="1000132"/>
                <a:gridCol w="2124657"/>
                <a:gridCol w="1875871"/>
                <a:gridCol w="2214578"/>
                <a:gridCol w="1500198"/>
              </a:tblGrid>
              <a:tr h="485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Minor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Intermediate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Major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Major +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3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ASA 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FBC &gt; 60yrs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U&amp;E &gt; 60yrs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ECG &gt; </a:t>
                      </a:r>
                      <a:r>
                        <a:rPr kumimoji="0" lang="en-GB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60yrs</a:t>
                      </a:r>
                      <a:endParaRPr kumimoji="0" lang="en-US" sz="1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Same as for minor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FBC   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U&amp;E   </a:t>
                      </a:r>
                      <a:r>
                        <a:rPr kumimoji="0" lang="en-GB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ECG  &gt;60yrs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FBC       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U&amp;E      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Clotting 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ECG  &gt;60yrs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ASA 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FBC  Cardiac/Renal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U&amp;E  Renal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ECG  All Cardiac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Resp/Renal&gt;50 yrs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Same as for minor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FBC      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U&amp;E     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Clotting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ECG      All Cardiac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Resp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/Renal &gt;50 yrs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Same as for major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ASA 3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FBC      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U&amp;E     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Clotting  Renal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ECG      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Same as for minor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FBC     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U&amp;E    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Clotting 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ECG     All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Same as for major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71472" y="285728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Preoperative Investigations for Elective Surgery</a:t>
            </a:r>
            <a:endParaRPr lang="en-GB" sz="3200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2520788" y="3897052"/>
            <a:ext cx="5544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6192180" y="3897052"/>
            <a:ext cx="5544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51520" y="112474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51520" y="6669360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-1512676" y="3897052"/>
            <a:ext cx="5544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47563" y="3897052"/>
            <a:ext cx="5544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752020" y="3897052"/>
            <a:ext cx="5544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2519772" y="3897052"/>
            <a:ext cx="5544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51520" y="3212976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51520" y="1628800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51520" y="50851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    </a:t>
            </a:r>
            <a:r>
              <a:rPr lang="en-GB" sz="2800" dirty="0" smtClean="0">
                <a:solidFill>
                  <a:schemeClr val="bg1"/>
                </a:solidFill>
              </a:rPr>
              <a:t>Dr.A.Relwani      Dr.R.Sucharita      Dr.S.Sivakumaran                                      		    </a:t>
            </a:r>
            <a:r>
              <a:rPr lang="en-GB" sz="2800" dirty="0" err="1" smtClean="0">
                <a:solidFill>
                  <a:schemeClr val="bg1"/>
                </a:solidFill>
              </a:rPr>
              <a:t>Darent</a:t>
            </a:r>
            <a:r>
              <a:rPr lang="en-GB" sz="2800" dirty="0" smtClean="0">
                <a:solidFill>
                  <a:schemeClr val="bg1"/>
                </a:solidFill>
              </a:rPr>
              <a:t> Valley Hospital  </a:t>
            </a:r>
          </a:p>
          <a:p>
            <a:pPr>
              <a:buNone/>
            </a:pPr>
            <a:r>
              <a:rPr lang="en-GB" sz="2800" dirty="0" smtClean="0">
                <a:solidFill>
                  <a:schemeClr val="bg1"/>
                </a:solidFill>
              </a:rPr>
              <a:t>                                      Dartford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1028" name="Picture 4" descr="C:\Users\SUCHI\Pictures\16-06-2010\DSC021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764704"/>
            <a:ext cx="4463480" cy="33476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r>
              <a:rPr lang="en-GB" sz="3200" b="1" dirty="0">
                <a:solidFill>
                  <a:schemeClr val="bg1"/>
                </a:solidFill>
              </a:rPr>
              <a:t>Preoperative investigations for elective surgical patients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229600" cy="374468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GB" sz="2200" b="1" dirty="0">
                <a:solidFill>
                  <a:schemeClr val="bg1"/>
                </a:solidFill>
              </a:rPr>
              <a:t>FBC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200" b="1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Known </a:t>
            </a:r>
            <a:r>
              <a:rPr lang="en-GB" sz="2200" dirty="0">
                <a:solidFill>
                  <a:schemeClr val="bg1"/>
                </a:solidFill>
              </a:rPr>
              <a:t>or suspected </a:t>
            </a:r>
            <a:r>
              <a:rPr lang="en-GB" sz="2200" dirty="0" smtClean="0">
                <a:solidFill>
                  <a:schemeClr val="bg1"/>
                </a:solidFill>
              </a:rPr>
              <a:t>anaemia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smtClean="0">
                <a:solidFill>
                  <a:schemeClr val="bg1"/>
                </a:solidFill>
              </a:rPr>
              <a:t>thalassemia</a:t>
            </a:r>
            <a:r>
              <a:rPr lang="en-GB" sz="2200" dirty="0">
                <a:solidFill>
                  <a:schemeClr val="bg1"/>
                </a:solidFill>
              </a:rPr>
              <a:t>, Hemoglobinopathies or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200" dirty="0">
                <a:solidFill>
                  <a:schemeClr val="bg1"/>
                </a:solidFill>
              </a:rPr>
              <a:t>	bleeding disorders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200" dirty="0">
                <a:solidFill>
                  <a:schemeClr val="bg1"/>
                </a:solidFill>
              </a:rPr>
              <a:t>	Symptomatic cardiovascular or pulmonary disease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200" dirty="0">
                <a:solidFill>
                  <a:schemeClr val="bg1"/>
                </a:solidFill>
              </a:rPr>
              <a:t>	Chronic renal disease or rheumatoid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200" dirty="0">
                <a:solidFill>
                  <a:schemeClr val="bg1"/>
                </a:solidFill>
              </a:rPr>
              <a:t>	Anticoagulant drugs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GB" sz="2200" b="1" dirty="0">
                <a:solidFill>
                  <a:schemeClr val="bg1"/>
                </a:solidFill>
              </a:rPr>
              <a:t>Urea and Electrolytes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200" b="1" dirty="0">
                <a:solidFill>
                  <a:schemeClr val="bg1"/>
                </a:solidFill>
              </a:rPr>
              <a:t> </a:t>
            </a:r>
            <a:r>
              <a:rPr lang="en-GB" sz="2200" b="1" dirty="0" smtClean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Renal </a:t>
            </a:r>
            <a:r>
              <a:rPr lang="en-GB" sz="2200" dirty="0">
                <a:solidFill>
                  <a:schemeClr val="bg1"/>
                </a:solidFill>
              </a:rPr>
              <a:t>disease, </a:t>
            </a:r>
            <a:r>
              <a:rPr lang="en-GB" sz="2200" dirty="0" smtClean="0">
                <a:solidFill>
                  <a:schemeClr val="bg1"/>
                </a:solidFill>
              </a:rPr>
              <a:t>Diabetes, Hypertension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200" dirty="0">
                <a:solidFill>
                  <a:schemeClr val="bg1"/>
                </a:solidFill>
              </a:rPr>
              <a:t>	Severe cardiovascular or respiratory disease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200" dirty="0">
                <a:solidFill>
                  <a:schemeClr val="bg1"/>
                </a:solidFill>
              </a:rPr>
              <a:t>	Drug Therapy – Diuretics, Ace Inhibitors, Digoxin, Potassium </a:t>
            </a:r>
            <a:r>
              <a:rPr lang="en-GB" sz="2200" dirty="0" smtClean="0">
                <a:solidFill>
                  <a:schemeClr val="bg1"/>
                </a:solidFill>
              </a:rPr>
              <a:t>channel blockers</a:t>
            </a:r>
            <a:r>
              <a:rPr lang="en-GB" sz="2200" dirty="0">
                <a:solidFill>
                  <a:schemeClr val="bg1"/>
                </a:solidFill>
              </a:rPr>
              <a:t>, Long term NSAIDs , Steroids and Lithium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b="1" dirty="0">
                <a:solidFill>
                  <a:schemeClr val="bg1"/>
                </a:solidFill>
              </a:rPr>
              <a:t>	</a:t>
            </a:r>
            <a:endParaRPr lang="en-US" sz="2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142984"/>
            <a:ext cx="5079508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 b="1" dirty="0">
                <a:solidFill>
                  <a:schemeClr val="bg1"/>
                </a:solidFill>
              </a:rPr>
              <a:t>Glucose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400" b="1" dirty="0">
                <a:solidFill>
                  <a:schemeClr val="bg1"/>
                </a:solidFill>
              </a:rPr>
              <a:t>	</a:t>
            </a:r>
            <a:r>
              <a:rPr lang="en-GB" sz="2400" dirty="0">
                <a:solidFill>
                  <a:schemeClr val="bg1"/>
                </a:solidFill>
              </a:rPr>
              <a:t>Diabetes or</a:t>
            </a:r>
            <a:r>
              <a:rPr lang="en-GB" sz="2400" b="1" dirty="0">
                <a:solidFill>
                  <a:schemeClr val="bg1"/>
                </a:solidFill>
              </a:rPr>
              <a:t> </a:t>
            </a:r>
            <a:r>
              <a:rPr lang="en-GB" sz="2400" dirty="0">
                <a:solidFill>
                  <a:schemeClr val="bg1"/>
                </a:solidFill>
              </a:rPr>
              <a:t>family h/o Diabetes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400" dirty="0">
                <a:solidFill>
                  <a:schemeClr val="bg1"/>
                </a:solidFill>
              </a:rPr>
              <a:t>	Obesity, BMI &gt; 35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400" dirty="0">
                <a:solidFill>
                  <a:schemeClr val="bg1"/>
                </a:solidFill>
              </a:rPr>
              <a:t>	Steroids (Oral)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24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GB" sz="2400" b="1" dirty="0">
                <a:solidFill>
                  <a:schemeClr val="bg1"/>
                </a:solidFill>
              </a:rPr>
              <a:t>Clotting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400" dirty="0">
                <a:solidFill>
                  <a:schemeClr val="bg1"/>
                </a:solidFill>
              </a:rPr>
              <a:t>	Liver disease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400" dirty="0">
                <a:solidFill>
                  <a:schemeClr val="bg1"/>
                </a:solidFill>
              </a:rPr>
              <a:t>	Bleeding diseases</a:t>
            </a:r>
            <a:endParaRPr lang="en-GB" sz="2400" b="1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400" b="1" dirty="0">
                <a:solidFill>
                  <a:schemeClr val="bg1"/>
                </a:solidFill>
              </a:rPr>
              <a:t>	</a:t>
            </a:r>
            <a:r>
              <a:rPr lang="en-GB" sz="2400" dirty="0">
                <a:solidFill>
                  <a:schemeClr val="bg1"/>
                </a:solidFill>
              </a:rPr>
              <a:t>Alcohol Intake &gt;50 units per week </a:t>
            </a:r>
            <a:endParaRPr lang="en-GB" sz="2400" b="1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400" b="1" dirty="0">
                <a:solidFill>
                  <a:schemeClr val="bg1"/>
                </a:solidFill>
              </a:rPr>
              <a:t>	</a:t>
            </a:r>
            <a:r>
              <a:rPr lang="en-GB" sz="2400" dirty="0">
                <a:solidFill>
                  <a:schemeClr val="bg1"/>
                </a:solidFill>
              </a:rPr>
              <a:t>Anticoagulants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400" dirty="0">
                <a:solidFill>
                  <a:schemeClr val="bg1"/>
                </a:solidFill>
              </a:rPr>
              <a:t>	Severe renal disease</a:t>
            </a:r>
            <a:endParaRPr lang="en-GB" sz="2400" b="1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800" b="1" dirty="0">
                <a:solidFill>
                  <a:schemeClr val="bg1"/>
                </a:solidFill>
              </a:rPr>
              <a:t>	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285728"/>
            <a:ext cx="8229600" cy="6572272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GB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800" b="1" dirty="0" smtClean="0"/>
              <a:t>	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536269"/>
            <a:ext cx="7992888" cy="632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bg1"/>
                </a:solidFill>
              </a:rPr>
              <a:t>Liver Function Tests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b="1" dirty="0" smtClean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Liver disease </a:t>
            </a:r>
            <a:endParaRPr lang="en-GB" b="1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b="1" dirty="0" smtClean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Alcohol Intake &gt; 50 units per week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dirty="0" smtClean="0">
                <a:solidFill>
                  <a:schemeClr val="bg1"/>
                </a:solidFill>
              </a:rPr>
              <a:t> </a:t>
            </a:r>
            <a:endParaRPr lang="en-GB" sz="20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bg1"/>
                </a:solidFill>
              </a:rPr>
              <a:t>Glycosylated Hemoglobin (HbA1C)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dirty="0" smtClean="0">
                <a:solidFill>
                  <a:schemeClr val="bg1"/>
                </a:solidFill>
              </a:rPr>
              <a:t>	All Diabetics (unless measured in the previous 4 months)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en-GB" sz="2000" b="1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bg1"/>
                </a:solidFill>
              </a:rPr>
              <a:t>Thyroid function tests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dirty="0" smtClean="0">
                <a:solidFill>
                  <a:schemeClr val="bg1"/>
                </a:solidFill>
              </a:rPr>
              <a:t>	Diagnosed or suspected Thyroid disease (unless in the previous 6 months)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dirty="0" smtClean="0">
                <a:solidFill>
                  <a:schemeClr val="bg1"/>
                </a:solidFill>
              </a:rPr>
              <a:t>	New Atrial fibrillation</a:t>
            </a:r>
          </a:p>
          <a:p>
            <a:pPr>
              <a:buFont typeface="Arial" pitchFamily="34" charset="0"/>
              <a:buChar char="•"/>
            </a:pPr>
            <a:endParaRPr lang="en-GB" sz="2000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bg1"/>
                </a:solidFill>
              </a:rPr>
              <a:t>Chest X Ray</a:t>
            </a:r>
          </a:p>
          <a:p>
            <a:pPr>
              <a:buFont typeface="Wingdings" pitchFamily="2" charset="2"/>
              <a:buNone/>
            </a:pPr>
            <a:r>
              <a:rPr lang="en-GB" sz="1400" dirty="0" smtClean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Severe Cardiorespiratory Disease</a:t>
            </a:r>
          </a:p>
          <a:p>
            <a:pPr>
              <a:buFont typeface="Wingdings" pitchFamily="2" charset="2"/>
              <a:buNone/>
            </a:pPr>
            <a:r>
              <a:rPr lang="en-GB" dirty="0" smtClean="0">
                <a:solidFill>
                  <a:schemeClr val="bg1"/>
                </a:solidFill>
              </a:rPr>
              <a:t>	Known or suspected malignancy or Tuberculosis</a:t>
            </a:r>
          </a:p>
          <a:p>
            <a:pPr>
              <a:buFont typeface="Wingdings" pitchFamily="2" charset="2"/>
              <a:buNone/>
            </a:pPr>
            <a:r>
              <a:rPr lang="en-GB" dirty="0" smtClean="0">
                <a:solidFill>
                  <a:schemeClr val="bg1"/>
                </a:solidFill>
              </a:rPr>
              <a:t>	Previous Thoracic Surgery</a:t>
            </a:r>
          </a:p>
          <a:p>
            <a:pPr>
              <a:buFont typeface="Wingdings" pitchFamily="2" charset="2"/>
              <a:buNone/>
            </a:pPr>
            <a:r>
              <a:rPr lang="en-GB" dirty="0" smtClean="0">
                <a:solidFill>
                  <a:schemeClr val="bg1"/>
                </a:solidFill>
              </a:rPr>
              <a:t>	New Chest signs</a:t>
            </a:r>
          </a:p>
          <a:p>
            <a:pPr>
              <a:buFont typeface="Wingdings" pitchFamily="2" charset="2"/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bg1"/>
                </a:solidFill>
              </a:rPr>
              <a:t>ECG</a:t>
            </a:r>
          </a:p>
          <a:p>
            <a:pPr>
              <a:buFont typeface="Wingdings" pitchFamily="2" charset="2"/>
              <a:buNone/>
            </a:pPr>
            <a:r>
              <a:rPr lang="en-GB" sz="1400" dirty="0" smtClean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High risk patients &gt; 50 yrs ( family history, hyperlipidemia, smokers)</a:t>
            </a:r>
          </a:p>
          <a:p>
            <a:pPr>
              <a:buFont typeface="Wingdings" pitchFamily="2" charset="2"/>
              <a:buNone/>
            </a:pPr>
            <a:r>
              <a:rPr lang="en-GB" dirty="0" smtClean="0">
                <a:solidFill>
                  <a:schemeClr val="bg1"/>
                </a:solidFill>
              </a:rPr>
              <a:t>	BMI &gt;35, respiratory or renal disease  </a:t>
            </a:r>
          </a:p>
          <a:p>
            <a:pPr>
              <a:buFont typeface="Wingdings" pitchFamily="2" charset="2"/>
              <a:buNone/>
            </a:pPr>
            <a:r>
              <a:rPr lang="en-GB" dirty="0" smtClean="0">
                <a:solidFill>
                  <a:schemeClr val="bg1"/>
                </a:solidFill>
              </a:rPr>
              <a:t>	All patients with known or suspected heart disease and diabetes </a:t>
            </a:r>
          </a:p>
          <a:p>
            <a:pPr>
              <a:buFont typeface="Wingdings" pitchFamily="2" charset="2"/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786" y="1571612"/>
            <a:ext cx="7772400" cy="4114800"/>
          </a:xfrm>
        </p:spPr>
        <p:txBody>
          <a:bodyPr>
            <a:normAutofit fontScale="92500" lnSpcReduction="10000"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Sickle Cell Screening</a:t>
            </a:r>
          </a:p>
          <a:p>
            <a:pPr>
              <a:buFont typeface="Wingdings" pitchFamily="2" charset="2"/>
              <a:buNone/>
            </a:pPr>
            <a:r>
              <a:rPr lang="en-GB" sz="2400" b="1" dirty="0">
                <a:solidFill>
                  <a:schemeClr val="bg1"/>
                </a:solidFill>
              </a:rPr>
              <a:t>	</a:t>
            </a:r>
            <a:r>
              <a:rPr lang="en-GB" sz="2400" dirty="0" smtClean="0">
                <a:solidFill>
                  <a:schemeClr val="bg1"/>
                </a:solidFill>
              </a:rPr>
              <a:t>People of African, Caribbean </a:t>
            </a:r>
            <a:r>
              <a:rPr lang="en-GB" sz="2400" dirty="0">
                <a:solidFill>
                  <a:schemeClr val="bg1"/>
                </a:solidFill>
              </a:rPr>
              <a:t>and </a:t>
            </a:r>
            <a:r>
              <a:rPr lang="en-GB" sz="2400" dirty="0" smtClean="0">
                <a:solidFill>
                  <a:schemeClr val="bg1"/>
                </a:solidFill>
              </a:rPr>
              <a:t>Mediterranean origin should </a:t>
            </a:r>
            <a:r>
              <a:rPr lang="en-GB" sz="2400" dirty="0">
                <a:solidFill>
                  <a:schemeClr val="bg1"/>
                </a:solidFill>
              </a:rPr>
              <a:t>be offered screening with informed consent</a:t>
            </a:r>
          </a:p>
          <a:p>
            <a:pPr>
              <a:buFont typeface="Wingdings" pitchFamily="2" charset="2"/>
              <a:buNone/>
            </a:pPr>
            <a:endParaRPr lang="en-GB" sz="2400" b="1" dirty="0">
              <a:solidFill>
                <a:schemeClr val="bg1"/>
              </a:solidFill>
            </a:endParaRPr>
          </a:p>
          <a:p>
            <a:r>
              <a:rPr lang="en-GB" sz="2400" b="1" dirty="0">
                <a:solidFill>
                  <a:schemeClr val="bg1"/>
                </a:solidFill>
              </a:rPr>
              <a:t>Pregnancy Test</a:t>
            </a:r>
          </a:p>
          <a:p>
            <a:pPr>
              <a:buFont typeface="Wingdings" pitchFamily="2" charset="2"/>
              <a:buNone/>
            </a:pPr>
            <a:r>
              <a:rPr lang="en-GB" sz="2400" b="1" dirty="0">
                <a:solidFill>
                  <a:schemeClr val="bg1"/>
                </a:solidFill>
              </a:rPr>
              <a:t>	</a:t>
            </a:r>
            <a:r>
              <a:rPr lang="en-GB" sz="2400" dirty="0">
                <a:solidFill>
                  <a:schemeClr val="bg1"/>
                </a:solidFill>
              </a:rPr>
              <a:t>Should be carried out with a woman’s informed consent if there is any doubt that she may be pregnant</a:t>
            </a:r>
            <a:endParaRPr lang="en-GB" sz="2400" b="1" dirty="0">
              <a:solidFill>
                <a:schemeClr val="bg1"/>
              </a:solidFill>
            </a:endParaRPr>
          </a:p>
          <a:p>
            <a:endParaRPr lang="en-GB" sz="2400" b="1" dirty="0">
              <a:solidFill>
                <a:schemeClr val="bg1"/>
              </a:solidFill>
            </a:endParaRPr>
          </a:p>
          <a:p>
            <a:r>
              <a:rPr lang="en-GB" sz="2400" b="1" dirty="0" smtClean="0">
                <a:solidFill>
                  <a:schemeClr val="bg1"/>
                </a:solidFill>
              </a:rPr>
              <a:t>Drug Levels                                                                                      </a:t>
            </a:r>
          </a:p>
          <a:p>
            <a:pPr>
              <a:buNone/>
            </a:pPr>
            <a:r>
              <a:rPr lang="en-GB" sz="2400" b="1" dirty="0" smtClean="0">
                <a:solidFill>
                  <a:schemeClr val="bg1"/>
                </a:solidFill>
              </a:rPr>
              <a:t>	</a:t>
            </a:r>
            <a:r>
              <a:rPr lang="en-GB" sz="2400" dirty="0" smtClean="0">
                <a:solidFill>
                  <a:schemeClr val="bg1"/>
                </a:solidFill>
              </a:rPr>
              <a:t>Required only if change in patient’s condition or medication                                                                                     </a:t>
            </a:r>
            <a:endParaRPr lang="en-GB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GB" sz="2400" b="1" dirty="0" smtClean="0">
                <a:solidFill>
                  <a:schemeClr val="bg1"/>
                </a:solidFill>
              </a:rPr>
              <a:t>      </a:t>
            </a:r>
            <a:endParaRPr lang="en-GB" sz="24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3306" y="714356"/>
            <a:ext cx="2000264" cy="876298"/>
          </a:xfrm>
        </p:spPr>
        <p:txBody>
          <a:bodyPr>
            <a:noAutofit/>
          </a:bodyPr>
          <a:lstStyle/>
          <a:p>
            <a:r>
              <a:rPr lang="en-GB" sz="4400" b="0" dirty="0" smtClean="0">
                <a:solidFill>
                  <a:schemeClr val="bg1"/>
                </a:solidFill>
              </a:rPr>
              <a:t>Reaudit</a:t>
            </a:r>
            <a:endParaRPr lang="en-GB" sz="4400" b="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564904"/>
            <a:ext cx="7858180" cy="2500330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Retrospective     July – August 2009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96 patients of similar group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Implementation and adherence to new guidelines checked.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Autofit/>
          </a:bodyPr>
          <a:lstStyle/>
          <a:p>
            <a:r>
              <a:rPr lang="en-GB" sz="4800" dirty="0" smtClean="0">
                <a:solidFill>
                  <a:schemeClr val="bg1"/>
                </a:solidFill>
              </a:rPr>
              <a:t>Results of Reaudit</a:t>
            </a:r>
            <a:br>
              <a:rPr lang="en-GB" sz="4800" dirty="0" smtClean="0">
                <a:solidFill>
                  <a:schemeClr val="bg1"/>
                </a:solidFill>
              </a:rPr>
            </a:b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00200"/>
            <a:ext cx="8258204" cy="4829196"/>
          </a:xfrm>
        </p:spPr>
        <p:txBody>
          <a:bodyPr>
            <a:normAutofit/>
          </a:bodyPr>
          <a:lstStyle/>
          <a:p>
            <a:r>
              <a:rPr lang="en-GB" sz="2700" dirty="0" smtClean="0">
                <a:solidFill>
                  <a:schemeClr val="bg1"/>
                </a:solidFill>
              </a:rPr>
              <a:t>Total number of cases studied	     -	96</a:t>
            </a:r>
          </a:p>
          <a:p>
            <a:endParaRPr lang="en-GB" sz="2700" dirty="0" smtClean="0">
              <a:solidFill>
                <a:schemeClr val="bg1"/>
              </a:solidFill>
            </a:endParaRPr>
          </a:p>
          <a:p>
            <a:r>
              <a:rPr lang="en-GB" sz="2700" dirty="0" smtClean="0">
                <a:solidFill>
                  <a:schemeClr val="bg1"/>
                </a:solidFill>
              </a:rPr>
              <a:t>ASA grades                       1  (46%)</a:t>
            </a:r>
          </a:p>
          <a:p>
            <a:pPr>
              <a:buNone/>
            </a:pPr>
            <a:r>
              <a:rPr lang="en-GB" sz="2700" dirty="0" smtClean="0">
                <a:solidFill>
                  <a:schemeClr val="bg1"/>
                </a:solidFill>
              </a:rPr>
              <a:t>					2  (48%)</a:t>
            </a:r>
          </a:p>
          <a:p>
            <a:pPr>
              <a:buNone/>
            </a:pPr>
            <a:r>
              <a:rPr lang="en-GB" sz="2700" dirty="0" smtClean="0">
                <a:solidFill>
                  <a:schemeClr val="bg1"/>
                </a:solidFill>
              </a:rPr>
              <a:t>					3  (  6%)    </a:t>
            </a:r>
          </a:p>
          <a:p>
            <a:endParaRPr lang="en-GB" sz="2700" dirty="0" smtClean="0">
              <a:solidFill>
                <a:schemeClr val="bg1"/>
              </a:solidFill>
            </a:endParaRPr>
          </a:p>
          <a:p>
            <a:r>
              <a:rPr lang="en-GB" sz="2700" dirty="0" smtClean="0">
                <a:solidFill>
                  <a:schemeClr val="bg1"/>
                </a:solidFill>
              </a:rPr>
              <a:t>Grades of Surgery           1  (23%)</a:t>
            </a:r>
          </a:p>
          <a:p>
            <a:pPr>
              <a:buNone/>
            </a:pPr>
            <a:r>
              <a:rPr lang="en-GB" sz="2700" dirty="0" smtClean="0">
                <a:solidFill>
                  <a:schemeClr val="bg1"/>
                </a:solidFill>
              </a:rPr>
              <a:t>					2  (73%)</a:t>
            </a:r>
          </a:p>
          <a:p>
            <a:pPr>
              <a:buNone/>
            </a:pPr>
            <a:r>
              <a:rPr lang="en-GB" sz="2700" dirty="0" smtClean="0">
                <a:solidFill>
                  <a:schemeClr val="bg1"/>
                </a:solidFill>
              </a:rPr>
              <a:t>                                               3  (  4%)</a:t>
            </a:r>
            <a:endParaRPr lang="en-GB" sz="15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GB" sz="27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>
                <a:solidFill>
                  <a:schemeClr val="bg1"/>
                </a:solidFill>
              </a:rPr>
              <a:t>	Reaudit results </a:t>
            </a:r>
            <a:r>
              <a:rPr lang="en-GB" sz="2800" dirty="0" smtClean="0">
                <a:solidFill>
                  <a:schemeClr val="bg1"/>
                </a:solidFill>
              </a:rPr>
              <a:t>contd</a:t>
            </a:r>
            <a:r>
              <a:rPr lang="en-GB" sz="4800" dirty="0" smtClean="0">
                <a:solidFill>
                  <a:schemeClr val="bg1"/>
                </a:solidFill>
              </a:rPr>
              <a:t>.</a:t>
            </a: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2" y="-29361042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									</a:t>
            </a:r>
            <a:r>
              <a:rPr lang="en-GB" dirty="0" smtClean="0"/>
              <a:t>					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971600" y="1412776"/>
            <a:ext cx="6957986" cy="4678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700" dirty="0" smtClean="0">
                <a:solidFill>
                  <a:schemeClr val="bg1"/>
                </a:solidFill>
              </a:rPr>
              <a:t>Total number of tests performed      223</a:t>
            </a:r>
          </a:p>
          <a:p>
            <a:endParaRPr lang="en-GB" sz="27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2700" dirty="0" smtClean="0">
                <a:solidFill>
                  <a:schemeClr val="bg1"/>
                </a:solidFill>
              </a:rPr>
              <a:t>Investigations indicated: 	                 214(96%)</a:t>
            </a:r>
          </a:p>
          <a:p>
            <a:pPr>
              <a:buFont typeface="Arial" pitchFamily="34" charset="0"/>
              <a:buChar char="•"/>
            </a:pPr>
            <a:r>
              <a:rPr lang="en-GB" sz="2700" dirty="0" smtClean="0">
                <a:solidFill>
                  <a:schemeClr val="bg1"/>
                </a:solidFill>
              </a:rPr>
              <a:t>Not indicated:   		     	          9(4%)</a:t>
            </a:r>
          </a:p>
          <a:p>
            <a:pPr>
              <a:buFont typeface="Arial" pitchFamily="34" charset="0"/>
              <a:buChar char="•"/>
            </a:pPr>
            <a:r>
              <a:rPr lang="en-GB" sz="2700" dirty="0" smtClean="0">
                <a:solidFill>
                  <a:schemeClr val="bg1"/>
                </a:solidFill>
              </a:rPr>
              <a:t>Abnormal results:                                   22</a:t>
            </a:r>
          </a:p>
          <a:p>
            <a:pPr>
              <a:buFont typeface="Arial" pitchFamily="34" charset="0"/>
              <a:buChar char="•"/>
            </a:pPr>
            <a:r>
              <a:rPr lang="en-GB" sz="2700" dirty="0" smtClean="0">
                <a:solidFill>
                  <a:schemeClr val="bg1"/>
                </a:solidFill>
              </a:rPr>
              <a:t>Change in management:      	    none</a:t>
            </a:r>
          </a:p>
          <a:p>
            <a:pPr>
              <a:buFont typeface="Arial" pitchFamily="34" charset="0"/>
              <a:buChar char="•"/>
            </a:pPr>
            <a:r>
              <a:rPr lang="en-GB" sz="2700" dirty="0" smtClean="0">
                <a:solidFill>
                  <a:schemeClr val="bg1"/>
                </a:solidFill>
              </a:rPr>
              <a:t>Adverse outcomes:               	    none</a:t>
            </a:r>
          </a:p>
          <a:p>
            <a:endParaRPr lang="en-GB" sz="2700" dirty="0" smtClean="0"/>
          </a:p>
          <a:p>
            <a:endParaRPr lang="en-GB" sz="2700" dirty="0" smtClean="0"/>
          </a:p>
          <a:p>
            <a:pPr>
              <a:buFont typeface="Wingdings" pitchFamily="2" charset="2"/>
              <a:buChar char="q"/>
            </a:pPr>
            <a:r>
              <a:rPr lang="en-GB" sz="2700" i="1" dirty="0" smtClean="0">
                <a:solidFill>
                  <a:schemeClr val="bg1"/>
                </a:solidFill>
              </a:rPr>
              <a:t>One test recommended by NICE - not performed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796908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Reaudit results </a:t>
            </a:r>
            <a:r>
              <a:rPr lang="en-GB" sz="3200" dirty="0" smtClean="0">
                <a:solidFill>
                  <a:schemeClr val="bg1"/>
                </a:solidFill>
              </a:rPr>
              <a:t>contd.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572164"/>
          </a:xfrm>
        </p:spPr>
        <p:txBody>
          <a:bodyPr>
            <a:no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Number of patients not needing any 	                     					tests:                36</a:t>
            </a:r>
            <a:r>
              <a:rPr lang="en-GB" sz="2800" i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Total number of tests avoided after                     				     rationalisation:        	115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Total number of tests avoided due to  		                 	      extended period of validity:                40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Total number of tests saved on:         </a:t>
            </a:r>
            <a:r>
              <a:rPr lang="en-GB" dirty="0" smtClean="0">
                <a:solidFill>
                  <a:schemeClr val="bg1"/>
                </a:solidFill>
              </a:rPr>
              <a:t>       	155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FBC           					    53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U&amp;E         					    18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Glucose    					    56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LFT                  				    12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ECG                                                                          16      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Conclusions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Successful implementation and adherence to new guidelines.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Reduction in unnecessary testing without compromising patient safety.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Better utilisation of nursing time and resources.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Significant cost savings.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solidFill>
                  <a:schemeClr val="bg1"/>
                </a:solidFill>
              </a:rPr>
              <a:t>                   </a:t>
            </a:r>
          </a:p>
          <a:p>
            <a:pPr>
              <a:buNone/>
            </a:pPr>
            <a:r>
              <a:rPr lang="en-GB" dirty="0" smtClean="0">
                <a:solidFill>
                  <a:schemeClr val="bg1"/>
                </a:solidFill>
              </a:rPr>
              <a:t>         </a:t>
            </a:r>
          </a:p>
          <a:p>
            <a:pPr>
              <a:buNone/>
            </a:pPr>
            <a:r>
              <a:rPr lang="en-GB" dirty="0" smtClean="0">
                <a:solidFill>
                  <a:schemeClr val="bg1"/>
                </a:solidFill>
              </a:rPr>
              <a:t>                 </a:t>
            </a:r>
            <a:r>
              <a:rPr lang="en-GB" sz="3600" dirty="0" smtClean="0">
                <a:solidFill>
                  <a:schemeClr val="bg1"/>
                </a:solidFill>
              </a:rPr>
              <a:t>Future recommendations ?</a:t>
            </a:r>
            <a:endParaRPr lang="en-GB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4800" dirty="0" smtClean="0">
                <a:solidFill>
                  <a:schemeClr val="bg1"/>
                </a:solidFill>
              </a:rPr>
              <a:t>    Introduction</a:t>
            </a: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636912"/>
            <a:ext cx="8229600" cy="2000264"/>
          </a:xfrm>
        </p:spPr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bg1"/>
                </a:solidFill>
              </a:rPr>
              <a:t>Routine preoperative investigations have both health and resource implications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1538" y="2357430"/>
            <a:ext cx="700092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Thank You </a:t>
            </a:r>
            <a:endParaRPr lang="en-US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696"/>
            <a:ext cx="8229600" cy="1008112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b="1" dirty="0" smtClean="0">
                <a:solidFill>
                  <a:schemeClr val="bg1"/>
                </a:solidFill>
              </a:rPr>
              <a:t>NICE : Surgery grades</a:t>
            </a: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700808"/>
            <a:ext cx="8301037" cy="4724400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Grade 1 (Minor)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Excision of skin lesion, abscess drainage, diagnostic endoscopy larynx, bronchus, oesophagus, upper GI, bladder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Grade 2 (Intermediate)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Inguinal hernia, varicose veins, adenotonsillectomy, knee arthroscopy, endoscopic operations, diagnostic laparoscopy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Grade 3 (Major)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 abdominal hysterectomy, TURP, Thyroidectomy, Mastectomy, Lumbar discectomy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Grade 4 (Major +)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 joint replacement, colonic resection, open nephrectomy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232"/>
          <p:cNvGraphicFramePr>
            <a:graphicFrameLocks/>
          </p:cNvGraphicFramePr>
          <p:nvPr/>
        </p:nvGraphicFramePr>
        <p:xfrm>
          <a:off x="214283" y="1643050"/>
          <a:ext cx="8740805" cy="4775217"/>
        </p:xfrm>
        <a:graphic>
          <a:graphicData uri="http://schemas.openxmlformats.org/drawingml/2006/table">
            <a:tbl>
              <a:tblPr/>
              <a:tblGrid>
                <a:gridCol w="873009"/>
                <a:gridCol w="994410"/>
                <a:gridCol w="755179"/>
                <a:gridCol w="874794"/>
                <a:gridCol w="873010"/>
                <a:gridCol w="873009"/>
                <a:gridCol w="874794"/>
                <a:gridCol w="776604"/>
                <a:gridCol w="723044"/>
                <a:gridCol w="1122952"/>
              </a:tblGrid>
              <a:tr h="683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Disease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Severity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CXR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ECG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FBC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INR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 &amp; 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LUNG FUNC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GLUCOSE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79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CVS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MILD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CVS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SEVERE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6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RESP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MILD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&gt;50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RESP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SEVERE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RENAL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MILD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&gt;50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RENAL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SEVERE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95"/>
          <p:cNvSpPr>
            <a:spLocks noGrp="1" noChangeArrowheads="1"/>
          </p:cNvSpPr>
          <p:nvPr>
            <p:ph type="title"/>
          </p:nvPr>
        </p:nvSpPr>
        <p:spPr>
          <a:xfrm>
            <a:off x="857224" y="214290"/>
            <a:ext cx="7793037" cy="1462087"/>
          </a:xfrm>
        </p:spPr>
        <p:txBody>
          <a:bodyPr/>
          <a:lstStyle/>
          <a:p>
            <a:r>
              <a:rPr lang="en-GB" sz="2800" b="1" dirty="0"/>
              <a:t>GRADE 1&amp;2 Surgery</a:t>
            </a:r>
            <a:r>
              <a:rPr lang="en-GB" sz="2000" b="1" dirty="0"/>
              <a:t> </a:t>
            </a:r>
            <a:br>
              <a:rPr lang="en-GB" sz="2000" b="1" dirty="0"/>
            </a:br>
            <a:r>
              <a:rPr lang="en-GB" sz="1800" dirty="0" smtClean="0"/>
              <a:t>Preoperative </a:t>
            </a:r>
            <a:r>
              <a:rPr lang="en-GB" sz="1800" dirty="0"/>
              <a:t>tests linked to severity of systemic disease</a:t>
            </a:r>
            <a:r>
              <a:rPr lang="en-GB" sz="2000" b="1" dirty="0"/>
              <a:t> </a:t>
            </a:r>
            <a:endParaRPr lang="en-US" sz="2000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28"/>
          <p:cNvGraphicFramePr>
            <a:graphicFrameLocks/>
          </p:cNvGraphicFramePr>
          <p:nvPr/>
        </p:nvGraphicFramePr>
        <p:xfrm>
          <a:off x="357158" y="1571612"/>
          <a:ext cx="8429685" cy="4857782"/>
        </p:xfrm>
        <a:graphic>
          <a:graphicData uri="http://schemas.openxmlformats.org/drawingml/2006/table">
            <a:tbl>
              <a:tblPr/>
              <a:tblGrid>
                <a:gridCol w="841935"/>
                <a:gridCol w="959015"/>
                <a:gridCol w="728299"/>
                <a:gridCol w="843657"/>
                <a:gridCol w="841936"/>
                <a:gridCol w="841935"/>
                <a:gridCol w="843657"/>
                <a:gridCol w="748962"/>
                <a:gridCol w="697308"/>
                <a:gridCol w="1082981"/>
              </a:tblGrid>
              <a:tr h="6881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Disease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Severity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CXR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ECG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FBC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INR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 &amp; 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BLD GASES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LUNG FUNC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GLUCOSE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844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CVS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MILD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1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CVS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SEVERE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RESP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MILD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&gt;50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1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RESP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SEVERE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4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RENAL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MILD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&gt;50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1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RENAL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SEVERE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214290"/>
            <a:ext cx="7793037" cy="1462087"/>
          </a:xfrm>
        </p:spPr>
        <p:txBody>
          <a:bodyPr/>
          <a:lstStyle/>
          <a:p>
            <a:r>
              <a:rPr lang="en-GB" sz="2800" b="1" dirty="0"/>
              <a:t>GRADE 3&amp;4 Surgery</a:t>
            </a:r>
            <a:r>
              <a:rPr lang="en-GB" sz="2000" b="1" dirty="0"/>
              <a:t> </a:t>
            </a:r>
            <a:br>
              <a:rPr lang="en-GB" sz="2000" b="1" dirty="0"/>
            </a:br>
            <a:r>
              <a:rPr lang="en-GB" sz="1800" dirty="0" smtClean="0"/>
              <a:t>Preoperative </a:t>
            </a:r>
            <a:r>
              <a:rPr lang="en-GB" sz="1800" dirty="0"/>
              <a:t>tests linked to severity of systemic disease</a:t>
            </a:r>
            <a:r>
              <a:rPr lang="en-GB" sz="2000" b="1" dirty="0"/>
              <a:t> </a:t>
            </a:r>
            <a:endParaRPr lang="en-US" sz="2000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1"/>
          <p:cNvGraphicFramePr>
            <a:graphicFrameLocks noGrp="1"/>
          </p:cNvGraphicFramePr>
          <p:nvPr/>
        </p:nvGraphicFramePr>
        <p:xfrm>
          <a:off x="395536" y="620688"/>
          <a:ext cx="8291512" cy="5870004"/>
        </p:xfrm>
        <a:graphic>
          <a:graphicData uri="http://schemas.openxmlformats.org/drawingml/2006/table">
            <a:tbl>
              <a:tblPr/>
              <a:tblGrid>
                <a:gridCol w="2601912"/>
                <a:gridCol w="2665413"/>
                <a:gridCol w="302418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ASA Grade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mild systemic disease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ASA Grade 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Severe systemic disease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Cardiovascular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Angina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Exercise tolerance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Hypertension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Diabetes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Occasional use of GTN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Not limiting activity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Well controlled on single medication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Well controlled, no obvious complications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Regular use of GTN 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Unstable angina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limiting activity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Not well controlled, on multiple medications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Poorly controlled, diabetic complications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Respiratory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Asthma or COPD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Well controlled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Poorly controlled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Renal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Elevated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creatinine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 – 200 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/>
                        </a:rPr>
                        <a:t>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mol/L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Creatinine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&gt; 200 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/>
                        </a:rPr>
                        <a:t>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mol/L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Regular dialysis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290"/>
            <a:ext cx="9144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Possible Benefits:</a:t>
            </a:r>
          </a:p>
          <a:p>
            <a:endParaRPr lang="en-GB" sz="3200" dirty="0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1"/>
                </a:solidFill>
              </a:rPr>
              <a:t>   Early diagnosis of serious conditions</a:t>
            </a:r>
          </a:p>
          <a:p>
            <a:pPr lvl="1"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1"/>
                </a:solidFill>
              </a:rPr>
              <a:t>   Baseline measurement for reference</a:t>
            </a:r>
          </a:p>
          <a:p>
            <a:pPr lvl="1"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1"/>
                </a:solidFill>
              </a:rPr>
              <a:t>   Reduction in number of perioperative                                	complications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  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        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290"/>
            <a:ext cx="914400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Possible Benefits:</a:t>
            </a:r>
          </a:p>
          <a:p>
            <a:endParaRPr lang="en-GB" sz="3200" dirty="0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1"/>
                </a:solidFill>
              </a:rPr>
              <a:t>   Early diagnosis of serious conditions</a:t>
            </a:r>
          </a:p>
          <a:p>
            <a:pPr lvl="1"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1"/>
                </a:solidFill>
              </a:rPr>
              <a:t>   Baseline measurement for reference</a:t>
            </a:r>
          </a:p>
          <a:p>
            <a:pPr lvl="1"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1"/>
                </a:solidFill>
              </a:rPr>
              <a:t>   Reduction in number of perioperative                                	complications</a:t>
            </a:r>
          </a:p>
          <a:p>
            <a:endParaRPr lang="en-GB" sz="3200" dirty="0" smtClean="0">
              <a:solidFill>
                <a:schemeClr val="bg1"/>
              </a:solidFill>
            </a:endParaRPr>
          </a:p>
          <a:p>
            <a:r>
              <a:rPr lang="en-GB" sz="3200" dirty="0" smtClean="0">
                <a:solidFill>
                  <a:schemeClr val="bg1"/>
                </a:solidFill>
              </a:rPr>
              <a:t>Potential disadvantages:</a:t>
            </a:r>
          </a:p>
          <a:p>
            <a:endParaRPr lang="en-GB" sz="3200" dirty="0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1"/>
                </a:solidFill>
              </a:rPr>
              <a:t>	Iatrogenic effects of initial and additional tests</a:t>
            </a:r>
          </a:p>
          <a:p>
            <a:pPr lvl="1"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1"/>
                </a:solidFill>
              </a:rPr>
              <a:t>   Anxiety associated with positive results</a:t>
            </a:r>
          </a:p>
          <a:p>
            <a:pPr lvl="1"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1"/>
                </a:solidFill>
              </a:rPr>
              <a:t>   Delays or cancellations in surgery</a:t>
            </a:r>
          </a:p>
          <a:p>
            <a:pPr lvl="1"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1"/>
                </a:solidFill>
              </a:rPr>
              <a:t>   Cost implications    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  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        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1196752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1"/>
                </a:solidFill>
              </a:rPr>
              <a:t>    Uncertainty regarding their clinical and cost                     	effectiveness</a:t>
            </a:r>
          </a:p>
          <a:p>
            <a:pPr lvl="1">
              <a:buFont typeface="Arial" pitchFamily="34" charset="0"/>
              <a:buChar char="•"/>
            </a:pPr>
            <a:endParaRPr lang="en-GB" sz="3200" dirty="0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1"/>
                </a:solidFill>
              </a:rPr>
              <a:t>    Marked variation in medical staff requesting  	preoperative tests</a:t>
            </a:r>
          </a:p>
          <a:p>
            <a:pPr lvl="1">
              <a:buFont typeface="Arial" pitchFamily="34" charset="0"/>
              <a:buChar char="•"/>
            </a:pPr>
            <a:endParaRPr lang="en-GB" sz="3200" dirty="0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1"/>
                </a:solidFill>
              </a:rPr>
              <a:t>    Some evidence that management is not   	altered even with true abnormal results in 	healthy patients 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0"/>
            <a:ext cx="457203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>
                <a:solidFill>
                  <a:schemeClr val="bg1"/>
                </a:solidFill>
              </a:rPr>
              <a:t>NHS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i="1" dirty="0" smtClean="0">
                <a:solidFill>
                  <a:schemeClr val="bg1"/>
                </a:solidFill>
              </a:rPr>
              <a:t>Modernisation Agency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GB" sz="4000" u="sng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en-GB" sz="4000" u="sng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GB" sz="4000" dirty="0" smtClean="0">
                <a:solidFill>
                  <a:schemeClr val="bg1"/>
                </a:solidFill>
              </a:rPr>
              <a:t>National Good Practice Guidance on</a:t>
            </a:r>
          </a:p>
          <a:p>
            <a:pPr algn="ctr">
              <a:buNone/>
            </a:pPr>
            <a:r>
              <a:rPr lang="en-GB" sz="4000" dirty="0" smtClean="0">
                <a:solidFill>
                  <a:schemeClr val="bg1"/>
                </a:solidFill>
              </a:rPr>
              <a:t>Pre-operative Assessment for Day </a:t>
            </a:r>
          </a:p>
          <a:p>
            <a:pPr algn="ctr">
              <a:buNone/>
            </a:pPr>
            <a:r>
              <a:rPr lang="en-GB" sz="4000" dirty="0" smtClean="0">
                <a:solidFill>
                  <a:schemeClr val="bg1"/>
                </a:solidFill>
              </a:rPr>
              <a:t>Surgery (2002)</a:t>
            </a: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692696"/>
            <a:ext cx="8443914" cy="521915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Blanket routine preoperative tests </a:t>
            </a: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 Minor surgery in healthy patients – none required</a:t>
            </a: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Necessary  investigations 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Clear demarcation between health screening vs. necessary  tests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10800000" flipV="1">
            <a:off x="6215074" y="1428736"/>
            <a:ext cx="857256" cy="214314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6215074" y="1643050"/>
            <a:ext cx="857256" cy="30996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5965041" y="1893083"/>
            <a:ext cx="5000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072330" y="1142984"/>
            <a:ext cx="17145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 smtClean="0">
                <a:solidFill>
                  <a:schemeClr val="bg1"/>
                </a:solidFill>
              </a:rPr>
              <a:t>ineffective</a:t>
            </a:r>
            <a:endParaRPr lang="en-GB" sz="25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72330" y="1785926"/>
            <a:ext cx="17145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 smtClean="0">
                <a:solidFill>
                  <a:schemeClr val="bg1"/>
                </a:solidFill>
              </a:rPr>
              <a:t>expensive</a:t>
            </a:r>
            <a:endParaRPr lang="en-GB" sz="25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86380" y="2000240"/>
            <a:ext cx="185738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 smtClean="0">
                <a:solidFill>
                  <a:schemeClr val="bg1"/>
                </a:solidFill>
              </a:rPr>
              <a:t>unnecessary</a:t>
            </a:r>
            <a:endParaRPr lang="en-GB" sz="2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751</Words>
  <Application>Microsoft Office PowerPoint</Application>
  <PresentationFormat>On-screen Show (4:3)</PresentationFormat>
  <Paragraphs>467</Paragraphs>
  <Slides>34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Slide 1</vt:lpstr>
      <vt:lpstr>Slide 2</vt:lpstr>
      <vt:lpstr>    Introduction</vt:lpstr>
      <vt:lpstr>Slide 4</vt:lpstr>
      <vt:lpstr>Slide 5</vt:lpstr>
      <vt:lpstr>Slide 6</vt:lpstr>
      <vt:lpstr>Slide 7</vt:lpstr>
      <vt:lpstr>NHS Modernisation Agency</vt:lpstr>
      <vt:lpstr>Slide 9</vt:lpstr>
      <vt:lpstr>Slide 10</vt:lpstr>
      <vt:lpstr>Slide 11</vt:lpstr>
      <vt:lpstr>Aims and Objectives</vt:lpstr>
      <vt:lpstr>Methods- First Audit :</vt:lpstr>
      <vt:lpstr> Results </vt:lpstr>
      <vt:lpstr> Results  contd. </vt:lpstr>
      <vt:lpstr>Slide 16</vt:lpstr>
      <vt:lpstr>Slide 17</vt:lpstr>
      <vt:lpstr>Slide 18</vt:lpstr>
      <vt:lpstr>Slide 19</vt:lpstr>
      <vt:lpstr>Preoperative investigations for elective surgical patients</vt:lpstr>
      <vt:lpstr>Slide 21</vt:lpstr>
      <vt:lpstr>Slide 22</vt:lpstr>
      <vt:lpstr>Slide 23</vt:lpstr>
      <vt:lpstr>Reaudit</vt:lpstr>
      <vt:lpstr>Results of Reaudit </vt:lpstr>
      <vt:lpstr> Reaudit results contd.</vt:lpstr>
      <vt:lpstr>Reaudit results contd.</vt:lpstr>
      <vt:lpstr>Conclusions</vt:lpstr>
      <vt:lpstr>Slide 29</vt:lpstr>
      <vt:lpstr>Slide 30</vt:lpstr>
      <vt:lpstr> NICE : Surgery grades </vt:lpstr>
      <vt:lpstr>GRADE 1&amp;2 Surgery  Preoperative tests linked to severity of systemic disease </vt:lpstr>
      <vt:lpstr>GRADE 3&amp;4 Surgery  Preoperative tests linked to severity of systemic disease 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Audit Of Preoperative Investigations For Day Surgical Cases</dc:title>
  <dc:creator>SUCHI</dc:creator>
  <cp:lastModifiedBy>SUCHI</cp:lastModifiedBy>
  <cp:revision>220</cp:revision>
  <dcterms:created xsi:type="dcterms:W3CDTF">2010-05-28T22:22:37Z</dcterms:created>
  <dcterms:modified xsi:type="dcterms:W3CDTF">2010-06-16T22:47:30Z</dcterms:modified>
</cp:coreProperties>
</file>