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7" r:id="rId9"/>
    <p:sldId id="266" r:id="rId10"/>
    <p:sldId id="275" r:id="rId11"/>
    <p:sldId id="27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4" r:id="rId29"/>
    <p:sldId id="285" r:id="rId30"/>
    <p:sldId id="288" r:id="rId31"/>
    <p:sldId id="260" r:id="rId32"/>
    <p:sldId id="287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CACCD7-8FD0-4337-9450-1CBF342CCB5A}" type="datetimeFigureOut">
              <a:rPr lang="en-US"/>
              <a:pPr>
                <a:defRPr/>
              </a:pPr>
              <a:t>6/17/2010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BA5E60-4944-43BC-ADCC-3F1525659C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C6E74-FC93-4DA3-BED0-961A7251D2C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F2226-08F8-4315-A113-1BE5B27B953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A5E60-4944-43BC-ADCC-3F1525659C3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91E7-2617-4726-A939-D3CA39BA712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92F597-094D-432F-ABA6-BA2D78DCC96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0E9D7-ABD6-4CA9-8C2C-3C8FED8AAEA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084A84-35E4-4A73-ABF8-2926F6BA166B}" type="slidenum">
              <a:rPr lang="en-GB" smtClean="0">
                <a:latin typeface="Arial" pitchFamily="34" charset="0"/>
              </a:rPr>
              <a:pPr>
                <a:defRPr/>
              </a:pPr>
              <a:t>15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87A770-C6D1-46A1-A4A3-6E133C728763}" type="slidenum">
              <a:rPr lang="en-GB" smtClean="0">
                <a:latin typeface="Arial" pitchFamily="34" charset="0"/>
              </a:rPr>
              <a:pPr>
                <a:defRPr/>
              </a:pPr>
              <a:t>16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FF51D0-4B03-4245-959D-AC10188D2FCC}" type="slidenum">
              <a:rPr lang="en-GB" smtClean="0">
                <a:latin typeface="Arial" pitchFamily="34" charset="0"/>
              </a:rPr>
              <a:pPr>
                <a:defRPr/>
              </a:pPr>
              <a:t>17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F874E-484F-4DBE-8527-F2DC14A2E83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2D554-9E7C-4CFA-99A2-48DE579F424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010D-C311-484B-B217-F4456414CC1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E5A093-DF26-417B-A5AC-FFD47B63F4EC}" type="slidenum">
              <a:rPr lang="en-GB" smtClean="0">
                <a:latin typeface="Arial" pitchFamily="34" charset="0"/>
              </a:rPr>
              <a:pPr>
                <a:defRPr/>
              </a:pPr>
              <a:t>20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0B7B61-61FF-4A07-A5C9-842A96F91CBD}" type="slidenum">
              <a:rPr lang="en-GB" smtClean="0">
                <a:latin typeface="Arial" pitchFamily="34" charset="0"/>
              </a:rPr>
              <a:pPr>
                <a:defRPr/>
              </a:pPr>
              <a:t>21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021258-DBA3-4E03-AE78-41E3065EE485}" type="slidenum">
              <a:rPr lang="en-GB" smtClean="0">
                <a:latin typeface="Arial" pitchFamily="34" charset="0"/>
              </a:rPr>
              <a:pPr>
                <a:defRPr/>
              </a:pPr>
              <a:t>22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911A3-8434-48D6-9D7A-1C17109872F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92DA1-039A-4371-A200-00BA072BC7B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8AD95-07F9-47BB-914A-C92081ECDD6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A5E60-4944-43BC-ADCC-3F1525659C3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A5E60-4944-43BC-ADCC-3F1525659C3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5A737-F89B-4873-9944-5C6BDF66D03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34A5C-3B32-4B9D-8175-C3728B5BECE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A5E60-4944-43BC-ADCC-3F1525659C3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A5E60-4944-43BC-ADCC-3F1525659C3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A5E60-4944-43BC-ADCC-3F1525659C31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C6E74-FC93-4DA3-BED0-961A7251D2C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A5E60-4944-43BC-ADCC-3F1525659C3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37F4E-F99B-4832-9D59-8EE5F5CC701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B7668-7201-4738-8EB4-68F89685170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D8AD1-6C65-445B-8EF7-73781913A34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91767E-B676-4CCB-AD6B-BD2AE171F9E5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5555C-D608-4A72-884D-93091D86903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Tahoma" charset="0"/>
                <a:cs typeface="+mn-cs"/>
              </a:rPr>
              <a:t>   British Association of Day Surgery 			           www.bads.co.uk</a:t>
            </a:r>
          </a:p>
        </p:txBody>
      </p:sp>
      <p:pic>
        <p:nvPicPr>
          <p:cNvPr id="5" name="Picture 2" descr="C:\Users\Mark\Desktop\New 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000500"/>
            <a:ext cx="17589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844675"/>
            <a:ext cx="7772400" cy="1470025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00570"/>
            <a:ext cx="6400800" cy="1752600"/>
          </a:xfrm>
        </p:spPr>
        <p:txBody>
          <a:bodyPr/>
          <a:lstStyle>
            <a:lvl1pPr marL="0" indent="0"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Tahoma" charset="0"/>
                <a:cs typeface="+mn-cs"/>
              </a:rPr>
              <a:t>   British Association of Day Surgery 			           www.bads.co.uk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0008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8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8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8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8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k\Desktop\Lectures%20in%20prep\How%20to%20use%20the%20Procedure%20DIrectory\Cracking%20Contraptions%20-%20The%20Soccamatic.wmv" TargetMode="Externa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813" y="1714500"/>
            <a:ext cx="8102600" cy="1470025"/>
          </a:xfrm>
        </p:spPr>
        <p:txBody>
          <a:bodyPr/>
          <a:lstStyle/>
          <a:p>
            <a:r>
              <a:rPr lang="en-US" sz="5400" dirty="0" smtClean="0">
                <a:solidFill>
                  <a:srgbClr val="000082"/>
                </a:solidFill>
              </a:rPr>
              <a:t>How to use the Procedure Directory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2875" y="5500702"/>
            <a:ext cx="6043613" cy="78579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i="1" dirty="0" smtClean="0">
                <a:solidFill>
                  <a:srgbClr val="000082"/>
                </a:solidFill>
              </a:rPr>
              <a:t>Ian Jackson and Mark Skues</a:t>
            </a:r>
          </a:p>
          <a:p>
            <a:pPr>
              <a:spcBef>
                <a:spcPct val="0"/>
              </a:spcBef>
            </a:pPr>
            <a:r>
              <a:rPr lang="en-US" sz="2400" i="1" dirty="0" smtClean="0">
                <a:solidFill>
                  <a:srgbClr val="000082"/>
                </a:solidFill>
              </a:rPr>
              <a:t>Editors, Procedure Directory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“Better Care Indices”</a:t>
            </a:r>
          </a:p>
        </p:txBody>
      </p:sp>
      <p:pic>
        <p:nvPicPr>
          <p:cNvPr id="34864" name="Picture 48" descr="C:\Users\Mark\Desktop\Captur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000396" cy="432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6638" y="1428736"/>
            <a:ext cx="5738057" cy="429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Poor Performer?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859" y="1285860"/>
            <a:ext cx="6886840" cy="51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GB" smtClean="0"/>
              <a:t>Changes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71500" y="1285875"/>
            <a:ext cx="8229600" cy="4840288"/>
          </a:xfrm>
        </p:spPr>
        <p:txBody>
          <a:bodyPr/>
          <a:lstStyle/>
          <a:p>
            <a:pPr eaLnBrk="1" hangingPunct="1"/>
            <a:r>
              <a:rPr lang="en-GB" sz="2800" i="1" smtClean="0"/>
              <a:t>Technology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Anal fissures -&gt; GTN ointment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D&amp;C -&gt; outpatient hysteroscopy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Diagnostic arthroscopy -&gt; MRI</a:t>
            </a:r>
          </a:p>
          <a:p>
            <a:pPr eaLnBrk="1" hangingPunct="1"/>
            <a:r>
              <a:rPr lang="en-GB" sz="2800" i="1" smtClean="0"/>
              <a:t>Non essential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Cosmetic surgery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Religious circumcision</a:t>
            </a:r>
          </a:p>
          <a:p>
            <a:pPr eaLnBrk="1" hangingPunct="1"/>
            <a:r>
              <a:rPr lang="en-GB" sz="2800" i="1" smtClean="0"/>
              <a:t>Rationing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Varicose Vein Surgery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BADS Directory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28875" y="1357313"/>
            <a:ext cx="6357938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>
                <a:solidFill>
                  <a:schemeClr val="tx2"/>
                </a:solidFill>
                <a:latin typeface="+mn-lt"/>
              </a:rPr>
              <a:t>Time to move away from the “Basket”..</a:t>
            </a:r>
          </a:p>
          <a:p>
            <a:pPr>
              <a:defRPr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 Sub-optimal cross coding to OPCS</a:t>
            </a:r>
          </a:p>
          <a:p>
            <a:pPr>
              <a:buFontTx/>
              <a:buChar char="•"/>
              <a:defRPr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 Not comparable across all Trusts</a:t>
            </a:r>
          </a:p>
          <a:p>
            <a:pPr>
              <a:buFontTx/>
              <a:buChar char="•"/>
              <a:defRPr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 Advances in surgical techniques</a:t>
            </a:r>
          </a:p>
          <a:p>
            <a:pPr>
              <a:buFontTx/>
              <a:buChar char="•"/>
              <a:defRPr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61938" indent="-261938">
              <a:buFontTx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Has given the impression that the “Basket of 25” are the only procedures to concentrate on</a:t>
            </a:r>
            <a:endParaRPr lang="en-GB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7" name="Picture 1027"/>
          <p:cNvPicPr>
            <a:picLocks noChangeAspect="1" noChangeArrowheads="1"/>
          </p:cNvPicPr>
          <p:nvPr/>
        </p:nvPicPr>
        <p:blipFill>
          <a:blip r:embed="rId3" cstate="print"/>
          <a:srcRect r="1638"/>
          <a:stretch>
            <a:fillRect/>
          </a:stretch>
        </p:blipFill>
        <p:spPr bwMode="auto">
          <a:xfrm>
            <a:off x="127000" y="1700213"/>
            <a:ext cx="229393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BADS Directory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3" cstate="print"/>
          <a:srcRect r="1638"/>
          <a:stretch>
            <a:fillRect/>
          </a:stretch>
        </p:blipFill>
        <p:spPr bwMode="auto">
          <a:xfrm>
            <a:off x="214313" y="1714500"/>
            <a:ext cx="2293937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C:\Users\Mark\Desktop\Procedure Dire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714500"/>
            <a:ext cx="2357438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 descr="C:\Users\Mark\Desktop\Images from net for stoke\BADSDirectory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714500"/>
            <a:ext cx="2357438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GB" smtClean="0"/>
              <a:t>BADS  Procedure Directory</a:t>
            </a:r>
          </a:p>
        </p:txBody>
      </p:sp>
      <p:pic>
        <p:nvPicPr>
          <p:cNvPr id="6" name="Picture 2" descr="C:\Users\Mark\Desktop\Procedure Dire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85938"/>
            <a:ext cx="211613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786063" y="1857375"/>
            <a:ext cx="30273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Breast Surgery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ENT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General Surgery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Gynaecology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Head and Neck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Ophthalmology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Orthopaedic Surgery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Urology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Vascular Surgery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5857875" y="1857375"/>
            <a:ext cx="290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Paediatric Surgery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Emergency Surgery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Medical Procedures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3375" y="5429250"/>
            <a:ext cx="36861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latin typeface="+mn-lt"/>
              </a:rPr>
              <a:t>170 Procedures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GB" smtClean="0"/>
              <a:t>BADS  Procedure Directory</a:t>
            </a:r>
          </a:p>
        </p:txBody>
      </p:sp>
      <p:pic>
        <p:nvPicPr>
          <p:cNvPr id="2" name="Picture 2" descr="C:\Users\Mark\Desktop\Images from net for stoke\defini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071688"/>
            <a:ext cx="6586537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ark\Desktop\Procedure Dire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928813"/>
            <a:ext cx="211613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en-GB" smtClean="0"/>
              <a:t>BADS  Procedure Directory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5" y="3786188"/>
            <a:ext cx="750093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Therefore, achievement of these goals may require:</a:t>
            </a:r>
          </a:p>
          <a:p>
            <a:pPr marL="633413" lvl="1" indent="-176213"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Reconfiguration of day surgery lists</a:t>
            </a:r>
          </a:p>
          <a:p>
            <a:pPr marL="633413" lvl="1" indent="-176213"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Redesign of the clinical pathway</a:t>
            </a:r>
          </a:p>
          <a:p>
            <a:pPr marL="633413" lvl="1" indent="-176213"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Investment in appropriate technology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5" y="1143000"/>
            <a:ext cx="75009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Some procedures may need longer recovery or observation times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" y="2286000"/>
            <a:ext cx="75009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Others may required specialised equipment or training for Clinicians to achieve their full potential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BADS Procedure Directory</a:t>
            </a:r>
          </a:p>
        </p:txBody>
      </p:sp>
      <p:pic>
        <p:nvPicPr>
          <p:cNvPr id="100354" name="Picture 2" descr="C:\Users\Mark\Desktop\Breast surg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5214974" cy="515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Mastectomy, WLE + Axillary Clearance</a:t>
            </a:r>
          </a:p>
        </p:txBody>
      </p:sp>
      <p:pic>
        <p:nvPicPr>
          <p:cNvPr id="92162" name="Picture 2" descr="C:\Users\Mark\Desktop\Photos of SOuthport for the Journal\IMG_008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342741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50" name="Chart 4"/>
          <p:cNvGraphicFramePr>
            <a:graphicFrameLocks/>
          </p:cNvGraphicFramePr>
          <p:nvPr/>
        </p:nvGraphicFramePr>
        <p:xfrm>
          <a:off x="3714750" y="1428750"/>
          <a:ext cx="4857750" cy="4064000"/>
        </p:xfrm>
        <a:graphic>
          <a:graphicData uri="http://schemas.openxmlformats.org/presentationml/2006/ole">
            <p:oleObj spid="_x0000_s1026" r:id="rId5" imgW="4858933" imgH="4066384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Double Act?</a:t>
            </a:r>
          </a:p>
        </p:txBody>
      </p:sp>
      <p:pic>
        <p:nvPicPr>
          <p:cNvPr id="4100" name="Picture 4" descr="C:\Users\Mark\Desktop\Ant and D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4924925" cy="502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en-GB" smtClean="0"/>
              <a:t>Procedure Directory</a:t>
            </a:r>
          </a:p>
        </p:txBody>
      </p:sp>
      <p:pic>
        <p:nvPicPr>
          <p:cNvPr id="28675" name="Picture 3" descr="C:\Users\Mark\Desktop\Images from net for stoke\examplepage.jpg"/>
          <p:cNvPicPr>
            <a:picLocks noChangeAspect="1" noChangeArrowheads="1"/>
          </p:cNvPicPr>
          <p:nvPr/>
        </p:nvPicPr>
        <p:blipFill>
          <a:blip r:embed="rId3" cstate="print"/>
          <a:srcRect r="23897"/>
          <a:stretch>
            <a:fillRect/>
          </a:stretch>
        </p:blipFill>
        <p:spPr bwMode="auto">
          <a:xfrm>
            <a:off x="285719" y="1196752"/>
            <a:ext cx="8699561" cy="480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Procedure Directory...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3643313" cy="4191000"/>
          </a:xfrm>
        </p:spPr>
        <p:txBody>
          <a:bodyPr/>
          <a:lstStyle/>
          <a:p>
            <a:r>
              <a:rPr lang="en-GB" sz="2800" smtClean="0"/>
              <a:t>Reviews of current activity by these benchmarks</a:t>
            </a:r>
          </a:p>
          <a:p>
            <a:pPr lvl="1"/>
            <a:r>
              <a:rPr lang="en-GB" sz="2400" smtClean="0"/>
              <a:t>NHS Scotland;</a:t>
            </a:r>
          </a:p>
          <a:p>
            <a:pPr lvl="1"/>
            <a:r>
              <a:rPr lang="en-GB" sz="2400" smtClean="0"/>
              <a:t>South East Coast SHA;</a:t>
            </a:r>
          </a:p>
          <a:p>
            <a:pPr lvl="1"/>
            <a:r>
              <a:rPr lang="en-GB" sz="2400" smtClean="0"/>
              <a:t>Royal Surrey;</a:t>
            </a:r>
          </a:p>
          <a:p>
            <a:pPr lvl="1"/>
            <a:r>
              <a:rPr lang="en-GB" sz="2400" smtClean="0"/>
              <a:t>Countess of Chester;</a:t>
            </a:r>
          </a:p>
          <a:p>
            <a:endParaRPr lang="en-GB" sz="2400" smtClean="0"/>
          </a:p>
          <a:p>
            <a:endParaRPr lang="en-GB" sz="2400" smtClean="0"/>
          </a:p>
        </p:txBody>
      </p:sp>
      <p:pic>
        <p:nvPicPr>
          <p:cNvPr id="25604" name="Picture 4" descr="C:\PLANN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357313"/>
            <a:ext cx="44688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SECO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00" y="1814513"/>
            <a:ext cx="48768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CL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100" y="2728913"/>
            <a:ext cx="49291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:\CAP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1900" y="1966913"/>
            <a:ext cx="51054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Any review method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57375"/>
            <a:ext cx="8358188" cy="4191000"/>
          </a:xfrm>
        </p:spPr>
        <p:txBody>
          <a:bodyPr/>
          <a:lstStyle/>
          <a:p>
            <a:pPr marL="177800" indent="-177800"/>
            <a:r>
              <a:rPr lang="en-GB" dirty="0" smtClean="0"/>
              <a:t>Needs to provide understandable data for:</a:t>
            </a:r>
            <a:endParaRPr lang="en-GB" sz="2800" dirty="0" smtClean="0"/>
          </a:p>
          <a:p>
            <a:pPr lvl="1"/>
            <a:endParaRPr lang="en-GB" dirty="0" smtClean="0"/>
          </a:p>
          <a:p>
            <a:pPr lvl="1"/>
            <a:r>
              <a:rPr lang="en-GB" sz="3200" dirty="0" smtClean="0"/>
              <a:t>Every procedure </a:t>
            </a:r>
          </a:p>
          <a:p>
            <a:pPr lvl="1"/>
            <a:r>
              <a:rPr lang="en-GB" sz="3200" dirty="0" smtClean="0"/>
              <a:t>Every surgical speciality</a:t>
            </a:r>
          </a:p>
          <a:p>
            <a:pPr lvl="1"/>
            <a:r>
              <a:rPr lang="en-GB" sz="3200" dirty="0" smtClean="0"/>
              <a:t>and overall trust performance</a:t>
            </a:r>
          </a:p>
          <a:p>
            <a:pPr lvl="1"/>
            <a:endParaRPr lang="en-GB" dirty="0" smtClean="0"/>
          </a:p>
          <a:p>
            <a:pPr lvl="1">
              <a:buFontTx/>
              <a:buNone/>
            </a:pPr>
            <a:endParaRPr lang="en-GB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potential solution?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Use calculated length of stay</a:t>
            </a:r>
          </a:p>
          <a:p>
            <a:pPr lvl="1"/>
            <a:r>
              <a:rPr lang="en-GB" sz="2400" smtClean="0"/>
              <a:t>(Observed vs expected)</a:t>
            </a:r>
          </a:p>
          <a:p>
            <a:pPr lvl="1"/>
            <a:endParaRPr lang="en-GB" sz="2400" smtClean="0"/>
          </a:p>
          <a:p>
            <a:r>
              <a:rPr lang="en-GB" sz="2800" smtClean="0"/>
              <a:t>And, derive a summary “score” that is:</a:t>
            </a:r>
          </a:p>
          <a:p>
            <a:pPr lvl="1"/>
            <a:r>
              <a:rPr lang="en-GB" sz="2400" smtClean="0"/>
              <a:t>Intuitively understandable</a:t>
            </a:r>
          </a:p>
          <a:p>
            <a:pPr lvl="1"/>
            <a:r>
              <a:rPr lang="en-GB" sz="2400" smtClean="0"/>
              <a:t>A comparable benchmark</a:t>
            </a:r>
          </a:p>
          <a:p>
            <a:pPr lvl="1"/>
            <a:r>
              <a:rPr lang="en-GB" sz="2400" smtClean="0"/>
              <a:t>Reflects potential improvement across the whole timeframe of length of stay in an “encouraging” manner</a:t>
            </a:r>
            <a:endParaRPr lang="en-GB" sz="3200" smtClean="0">
              <a:solidFill>
                <a:srgbClr val="FFFF00"/>
              </a:solidFill>
            </a:endParaRPr>
          </a:p>
          <a:p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k\Desktop\Breast surg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4157663"/>
            <a:ext cx="8926513" cy="20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Mark\Desktop\Breast surg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28625"/>
            <a:ext cx="3368675" cy="33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857250" y="2092325"/>
            <a:ext cx="2071688" cy="2122488"/>
          </a:xfrm>
          <a:prstGeom prst="bentConnector2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458" name="Picture 2" descr="C:\Users\Mark\Desktop\Breast surgery.JPG"/>
          <p:cNvPicPr>
            <a:picLocks noChangeAspect="1" noChangeArrowheads="1"/>
          </p:cNvPicPr>
          <p:nvPr/>
        </p:nvPicPr>
        <p:blipFill>
          <a:blip r:embed="rId3" cstate="print"/>
          <a:srcRect l="51754"/>
          <a:stretch>
            <a:fillRect/>
          </a:stretch>
        </p:blipFill>
        <p:spPr bwMode="auto">
          <a:xfrm>
            <a:off x="3643313" y="1571625"/>
            <a:ext cx="5167312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ark\Desktop\Breast surgery.JPG"/>
          <p:cNvPicPr>
            <a:picLocks noChangeAspect="1" noChangeArrowheads="1"/>
          </p:cNvPicPr>
          <p:nvPr/>
        </p:nvPicPr>
        <p:blipFill>
          <a:blip r:embed="rId3" cstate="print"/>
          <a:srcRect r="69586"/>
          <a:stretch>
            <a:fillRect/>
          </a:stretch>
        </p:blipFill>
        <p:spPr bwMode="auto">
          <a:xfrm>
            <a:off x="214313" y="1571625"/>
            <a:ext cx="32575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C:\Users\Mark\Desktop\Breas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4283075"/>
            <a:ext cx="2619375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54274" name="Picture 2" descr="C:\Users\Mark\Desktop\surg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53577"/>
            <a:ext cx="9067314" cy="49397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3" name="Picture 2" descr="C:\Users\Mark\Desktop\gen sur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8" y="1098154"/>
            <a:ext cx="9104482" cy="5000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Is this good or bad?</a:t>
            </a:r>
          </a:p>
        </p:txBody>
      </p:sp>
      <p:pic>
        <p:nvPicPr>
          <p:cNvPr id="21506" name="Picture 2" descr="C:\Users\Mark\Desktop\Over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5500688" cy="415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Comparative benchmarking</a:t>
            </a:r>
          </a:p>
        </p:txBody>
      </p:sp>
      <p:pic>
        <p:nvPicPr>
          <p:cNvPr id="21506" name="Picture 2" descr="C:\Users\Mark\Desktop\Overall.JPG"/>
          <p:cNvPicPr>
            <a:picLocks noChangeAspect="1" noChangeArrowheads="1"/>
          </p:cNvPicPr>
          <p:nvPr/>
        </p:nvPicPr>
        <p:blipFill>
          <a:blip r:embed="rId3" cstate="print"/>
          <a:srcRect t="7008" r="1562"/>
          <a:stretch>
            <a:fillRect/>
          </a:stretch>
        </p:blipFill>
        <p:spPr bwMode="auto">
          <a:xfrm>
            <a:off x="171450" y="2143125"/>
            <a:ext cx="460057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2" descr="C:\Users\Mark\Desktop\Performance2.JPG"/>
          <p:cNvPicPr>
            <a:picLocks noChangeAspect="1" noChangeArrowheads="1"/>
          </p:cNvPicPr>
          <p:nvPr/>
        </p:nvPicPr>
        <p:blipFill>
          <a:blip r:embed="rId4" cstate="print"/>
          <a:srcRect l="55263" t="8000"/>
          <a:stretch>
            <a:fillRect/>
          </a:stretch>
        </p:blipFill>
        <p:spPr bwMode="auto">
          <a:xfrm>
            <a:off x="4691063" y="2157413"/>
            <a:ext cx="20812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C:\Users\Mark\Desktop\overallyork.JPG"/>
          <p:cNvPicPr>
            <a:picLocks noChangeAspect="1" noChangeArrowheads="1"/>
          </p:cNvPicPr>
          <p:nvPr/>
        </p:nvPicPr>
        <p:blipFill>
          <a:blip r:embed="rId5" cstate="print"/>
          <a:srcRect l="54591" t="6383"/>
          <a:stretch>
            <a:fillRect/>
          </a:stretch>
        </p:blipFill>
        <p:spPr bwMode="auto">
          <a:xfrm>
            <a:off x="6677025" y="2166938"/>
            <a:ext cx="21113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4313" y="5643563"/>
            <a:ext cx="7378700" cy="369887"/>
            <a:chOff x="214282" y="5643578"/>
            <a:chExt cx="7379136" cy="369332"/>
          </a:xfrm>
        </p:grpSpPr>
        <p:sp>
          <p:nvSpPr>
            <p:cNvPr id="40967" name="TextBox 5"/>
            <p:cNvSpPr txBox="1">
              <a:spLocks noChangeArrowheads="1"/>
            </p:cNvSpPr>
            <p:nvPr/>
          </p:nvSpPr>
          <p:spPr bwMode="auto">
            <a:xfrm>
              <a:off x="214282" y="5643578"/>
              <a:ext cx="24609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ahoma" pitchFamily="34" charset="0"/>
                </a:rPr>
                <a:t>Basket of “25” Scores:</a:t>
              </a:r>
            </a:p>
          </p:txBody>
        </p:sp>
        <p:sp>
          <p:nvSpPr>
            <p:cNvPr id="40968" name="TextBox 6"/>
            <p:cNvSpPr txBox="1">
              <a:spLocks noChangeArrowheads="1"/>
            </p:cNvSpPr>
            <p:nvPr/>
          </p:nvSpPr>
          <p:spPr bwMode="auto">
            <a:xfrm>
              <a:off x="6929454" y="5643578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ahoma" pitchFamily="34" charset="0"/>
                </a:rPr>
                <a:t>73%</a:t>
              </a:r>
            </a:p>
          </p:txBody>
        </p:sp>
        <p:sp>
          <p:nvSpPr>
            <p:cNvPr id="40969" name="TextBox 7"/>
            <p:cNvSpPr txBox="1">
              <a:spLocks noChangeArrowheads="1"/>
            </p:cNvSpPr>
            <p:nvPr/>
          </p:nvSpPr>
          <p:spPr bwMode="auto">
            <a:xfrm>
              <a:off x="4857752" y="5643578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ahoma" pitchFamily="34" charset="0"/>
                </a:rPr>
                <a:t>89%</a:t>
              </a:r>
            </a:p>
          </p:txBody>
        </p:sp>
        <p:sp>
          <p:nvSpPr>
            <p:cNvPr id="40970" name="TextBox 8"/>
            <p:cNvSpPr txBox="1">
              <a:spLocks noChangeArrowheads="1"/>
            </p:cNvSpPr>
            <p:nvPr/>
          </p:nvSpPr>
          <p:spPr bwMode="auto">
            <a:xfrm>
              <a:off x="2928926" y="5643578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ahoma" pitchFamily="34" charset="0"/>
                </a:rPr>
                <a:t>82%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Double Act?</a:t>
            </a:r>
            <a:endParaRPr lang="en-GB" dirty="0"/>
          </a:p>
        </p:txBody>
      </p:sp>
      <p:pic>
        <p:nvPicPr>
          <p:cNvPr id="4" name="Picture 5" descr="C:\Users\Mark\Desktop\kid_pic_wallace_gromit_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802" y="1196261"/>
            <a:ext cx="6729784" cy="501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“Targets” </a:t>
            </a:r>
            <a:r>
              <a:rPr lang="en-GB" dirty="0" err="1" smtClean="0"/>
              <a:t>vs</a:t>
            </a:r>
            <a:r>
              <a:rPr lang="en-GB" dirty="0" smtClean="0"/>
              <a:t> “Benchmarks”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600" dirty="0" smtClean="0"/>
              <a:t>Up to individual users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NHS Scotland: 80% target by PD3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Audit Commission</a:t>
            </a:r>
            <a:r>
              <a:rPr lang="en-GB" sz="3600" smtClean="0"/>
              <a:t>: Identify the “wins” </a:t>
            </a:r>
            <a:endParaRPr lang="en-GB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racking Contraptions - The Soccamatic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 t="10890" b="14241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813" y="1714500"/>
            <a:ext cx="8102600" cy="1470025"/>
          </a:xfrm>
        </p:spPr>
        <p:txBody>
          <a:bodyPr/>
          <a:lstStyle/>
          <a:p>
            <a:r>
              <a:rPr lang="en-US" sz="5400" dirty="0" smtClean="0">
                <a:solidFill>
                  <a:srgbClr val="000082"/>
                </a:solidFill>
              </a:rPr>
              <a:t>How to use the Procedure Directory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2875" y="5500702"/>
            <a:ext cx="6043613" cy="78579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i="1" dirty="0" smtClean="0">
                <a:solidFill>
                  <a:srgbClr val="000082"/>
                </a:solidFill>
              </a:rPr>
              <a:t>Mark Skues</a:t>
            </a:r>
          </a:p>
          <a:p>
            <a:pPr>
              <a:spcBef>
                <a:spcPct val="0"/>
              </a:spcBef>
            </a:pPr>
            <a:r>
              <a:rPr lang="en-US" sz="2400" i="1" dirty="0" smtClean="0">
                <a:solidFill>
                  <a:srgbClr val="000082"/>
                </a:solidFill>
              </a:rPr>
              <a:t>Editor, Procedure Directory</a:t>
            </a:r>
          </a:p>
        </p:txBody>
      </p:sp>
      <p:pic>
        <p:nvPicPr>
          <p:cNvPr id="4" name="Picture 2" descr="C:\Users\Mark\Desktop\gromit.png"/>
          <p:cNvPicPr>
            <a:picLocks noChangeAspect="1" noChangeArrowheads="1"/>
          </p:cNvPicPr>
          <p:nvPr/>
        </p:nvPicPr>
        <p:blipFill>
          <a:blip r:embed="rId3" cstate="print"/>
          <a:srcRect l="22867" t="14460" r="24542" b="6118"/>
          <a:stretch>
            <a:fillRect/>
          </a:stretch>
        </p:blipFill>
        <p:spPr bwMode="auto">
          <a:xfrm>
            <a:off x="0" y="2636912"/>
            <a:ext cx="1950830" cy="29461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k\Desktop\gromit.png"/>
          <p:cNvPicPr>
            <a:picLocks noChangeAspect="1" noChangeArrowheads="1"/>
          </p:cNvPicPr>
          <p:nvPr/>
        </p:nvPicPr>
        <p:blipFill>
          <a:blip r:embed="rId3" cstate="print"/>
          <a:srcRect l="22867" t="14460" r="24542" b="6118"/>
          <a:stretch>
            <a:fillRect/>
          </a:stretch>
        </p:blipFill>
        <p:spPr bwMode="auto">
          <a:xfrm>
            <a:off x="2552686" y="-18385"/>
            <a:ext cx="4519644" cy="68255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4857750" y="1643063"/>
            <a:ext cx="4000500" cy="4400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Circumcision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Excision of breast lump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Varicose veins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Dupuytren’s</a:t>
            </a: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 contracture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Ganglion excision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Cataract removal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Myringotomy</a:t>
            </a:r>
            <a:endParaRPr lang="en-GB" sz="2400" kern="0" dirty="0">
              <a:solidFill>
                <a:schemeClr val="accent4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MUA # Nose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D&amp;C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Termination of Pregnancy</a:t>
            </a:r>
          </a:p>
          <a:p>
            <a:pPr>
              <a:spcBef>
                <a:spcPct val="20000"/>
              </a:spcBef>
              <a:defRPr/>
            </a:pPr>
            <a:endParaRPr lang="en-GB" sz="26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575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+mj-lt"/>
                <a:cs typeface="+mn-cs"/>
              </a:rPr>
              <a:t>The Audit Commission Basket of Procedures 1990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14313" y="1571625"/>
            <a:ext cx="4500562" cy="4400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Orchidopexy</a:t>
            </a: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Inguinal hernia repair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Anal Fissure excision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Cystoscopy</a:t>
            </a: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Carpal Tunnel Decompression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Arthroscopy of Knee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Squint correction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Sub Mucous Resection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Pinnaplasty</a:t>
            </a:r>
            <a:endParaRPr lang="en-GB" sz="2400" kern="0" dirty="0">
              <a:solidFill>
                <a:schemeClr val="accent4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Laparoscopy </a:t>
            </a:r>
            <a:r>
              <a:rPr lang="en-GB" sz="2400" u="sng" kern="0" dirty="0">
                <a:solidFill>
                  <a:schemeClr val="accent4"/>
                </a:solidFill>
                <a:latin typeface="+mn-lt"/>
                <a:cs typeface="+mn-cs"/>
              </a:rPr>
              <a:t>+</a:t>
            </a: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 Sterilisation</a:t>
            </a:r>
            <a:r>
              <a:rPr lang="en-GB" sz="2000" kern="0" dirty="0">
                <a:solidFill>
                  <a:schemeClr val="bg2"/>
                </a:solidFill>
                <a:latin typeface="+mn-lt"/>
                <a:cs typeface="+mn-cs"/>
              </a:rPr>
              <a:t>		</a:t>
            </a:r>
          </a:p>
          <a:p>
            <a:pPr>
              <a:spcBef>
                <a:spcPct val="20000"/>
              </a:spcBef>
              <a:defRPr/>
            </a:pPr>
            <a:endParaRPr lang="en-GB" sz="26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BADS Trolley of Procedures (1999)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46863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z="2400" smtClean="0"/>
              <a:t>Laparoscopic cholecystectomy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Thorascopic sympathectomy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Partial thyroidectomy	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Wide excision of breast lump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Urethrotomy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Laser prostatectomy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Eyelid surgery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Arthroscopic meniscectomy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Dentoalveolar surgery</a:t>
            </a:r>
          </a:p>
          <a:p>
            <a:pPr eaLnBrk="1" hangingPunct="1">
              <a:buFontTx/>
              <a:buChar char="•"/>
            </a:pPr>
            <a:r>
              <a:rPr lang="en-GB" sz="2400" smtClean="0"/>
              <a:t>Haemorrhoidectomy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57750" y="1571625"/>
            <a:ext cx="4286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Tonsillectomy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Submandibular</a:t>
            </a: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 gland excision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Bladder neck incision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TCRE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Hallux</a:t>
            </a: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 </a:t>
            </a: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valgus</a:t>
            </a: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 ops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>
                <a:solidFill>
                  <a:schemeClr val="accent4"/>
                </a:solidFill>
                <a:latin typeface="+mn-lt"/>
                <a:cs typeface="+mn-cs"/>
              </a:rPr>
              <a:t>Arthroscopic shoulder ops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Tympanoplasty</a:t>
            </a:r>
            <a:endParaRPr lang="en-GB" sz="2400" kern="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>
                <a:solidFill>
                  <a:schemeClr val="accent4"/>
                </a:solidFill>
                <a:latin typeface="+mn-lt"/>
                <a:cs typeface="+mn-cs"/>
              </a:rPr>
              <a:t>Rhinoplasty</a:t>
            </a:r>
            <a:endParaRPr lang="en-GB" sz="2400" kern="0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571500" y="1285875"/>
            <a:ext cx="3886200" cy="490061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>
                <a:solidFill>
                  <a:schemeClr val="accent4"/>
                </a:solidFill>
                <a:latin typeface="+mn-lt"/>
                <a:cs typeface="+mn-cs"/>
              </a:rPr>
              <a:t>Orchidopexy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	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Inguinal hernia repair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Anal Fissure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rgbClr val="FF0000"/>
                </a:solidFill>
                <a:latin typeface="+mn-lt"/>
                <a:cs typeface="+mn-cs"/>
              </a:rPr>
              <a:t>Lap </a:t>
            </a:r>
            <a:r>
              <a:rPr lang="en-GB" sz="2000" kern="0" dirty="0" err="1">
                <a:solidFill>
                  <a:srgbClr val="FF0000"/>
                </a:solidFill>
                <a:latin typeface="+mn-lt"/>
                <a:cs typeface="+mn-cs"/>
              </a:rPr>
              <a:t>Cholecystectomy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TURBT	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Carpal Tunnel Release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Arthroscopy of Knee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Removal of </a:t>
            </a:r>
            <a:r>
              <a:rPr lang="en-GB" sz="2000" kern="0" dirty="0" err="1">
                <a:solidFill>
                  <a:schemeClr val="accent4"/>
                </a:solidFill>
                <a:latin typeface="+mn-lt"/>
                <a:cs typeface="+mn-cs"/>
              </a:rPr>
              <a:t>metalware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Squint correction 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rgbClr val="FF0000"/>
                </a:solidFill>
                <a:latin typeface="+mn-lt"/>
                <a:cs typeface="+mn-cs"/>
              </a:rPr>
              <a:t>Tonsillectomy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	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MUA # Nose	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D&amp;C, </a:t>
            </a:r>
            <a:r>
              <a:rPr lang="en-GB" sz="2000" kern="0" dirty="0">
                <a:solidFill>
                  <a:srgbClr val="FF0000"/>
                </a:solidFill>
                <a:latin typeface="+mn-lt"/>
                <a:cs typeface="+mn-cs"/>
              </a:rPr>
              <a:t>Hysteroscopy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Termination of pregnancy</a:t>
            </a:r>
          </a:p>
          <a:p>
            <a:pPr>
              <a:spcBef>
                <a:spcPct val="20000"/>
              </a:spcBef>
              <a:defRPr/>
            </a:pPr>
            <a:endParaRPr lang="en-GB" sz="26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Audit Commission Basket of 25 Procedures (2000)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5000625" y="1285875"/>
            <a:ext cx="3286125" cy="490061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Circumcision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Excision of breast lump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rgbClr val="FF0000"/>
                </a:solidFill>
                <a:latin typeface="+mn-lt"/>
                <a:cs typeface="+mn-cs"/>
              </a:rPr>
              <a:t>Haemorrhoidectomy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Varicose veins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>
                <a:solidFill>
                  <a:schemeClr val="accent4"/>
                </a:solidFill>
                <a:latin typeface="+mn-lt"/>
                <a:cs typeface="+mn-cs"/>
              </a:rPr>
              <a:t>Dupuytren’s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 contracture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Ganglion excision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rgbClr val="FF0000"/>
                </a:solidFill>
                <a:latin typeface="+mn-lt"/>
                <a:cs typeface="+mn-cs"/>
              </a:rPr>
              <a:t>Bunion operations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Cataract removal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>
                <a:solidFill>
                  <a:schemeClr val="accent4"/>
                </a:solidFill>
                <a:latin typeface="+mn-lt"/>
                <a:cs typeface="+mn-cs"/>
              </a:rPr>
              <a:t>Myringotomy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 </a:t>
            </a:r>
            <a:r>
              <a:rPr lang="en-GB" sz="2000" u="sng" kern="0" dirty="0">
                <a:solidFill>
                  <a:schemeClr val="accent4"/>
                </a:solidFill>
                <a:latin typeface="+mn-lt"/>
                <a:cs typeface="+mn-cs"/>
              </a:rPr>
              <a:t>+</a:t>
            </a: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 Grommet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Sub Mucous Resection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>
                <a:solidFill>
                  <a:schemeClr val="accent4"/>
                </a:solidFill>
                <a:latin typeface="+mn-lt"/>
                <a:cs typeface="+mn-cs"/>
              </a:rPr>
              <a:t>Pinnaplasty</a:t>
            </a:r>
            <a:endParaRPr lang="en-GB" sz="2000" kern="0" dirty="0">
              <a:solidFill>
                <a:schemeClr val="accent4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chemeClr val="accent4"/>
                </a:solidFill>
                <a:latin typeface="+mn-lt"/>
                <a:cs typeface="+mn-cs"/>
              </a:rPr>
              <a:t>Diagnostic Laparoscopy</a:t>
            </a:r>
          </a:p>
          <a:p>
            <a:pPr>
              <a:spcBef>
                <a:spcPct val="20000"/>
              </a:spcBef>
              <a:defRPr/>
            </a:pPr>
            <a:endParaRPr lang="en-GB" sz="26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“</a:t>
            </a:r>
            <a:r>
              <a:rPr lang="en-GB" sz="3600" smtClean="0"/>
              <a:t>Day Surgery” Department of Health, 2002</a:t>
            </a:r>
            <a:endParaRPr lang="en-GB" smtClean="0"/>
          </a:p>
        </p:txBody>
      </p:sp>
      <p:pic>
        <p:nvPicPr>
          <p:cNvPr id="21508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376363"/>
            <a:ext cx="3357562" cy="481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1027"/>
          <p:cNvPicPr>
            <a:picLocks noChangeAspect="1" noChangeArrowheads="1"/>
          </p:cNvPicPr>
          <p:nvPr/>
        </p:nvPicPr>
        <p:blipFill>
          <a:blip r:embed="rId4" cstate="print"/>
          <a:srcRect r="6376" b="13655"/>
          <a:stretch>
            <a:fillRect/>
          </a:stretch>
        </p:blipFill>
        <p:spPr bwMode="auto">
          <a:xfrm>
            <a:off x="269875" y="2571750"/>
            <a:ext cx="8569325" cy="203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The Upper Quartile?</a:t>
            </a:r>
          </a:p>
        </p:txBody>
      </p:sp>
      <p:pic>
        <p:nvPicPr>
          <p:cNvPr id="16387" name="Picture 3" descr="C:\My Documents\CAP1.jpg"/>
          <p:cNvPicPr>
            <a:picLocks noChangeAspect="1" noChangeArrowheads="1"/>
          </p:cNvPicPr>
          <p:nvPr/>
        </p:nvPicPr>
        <p:blipFill>
          <a:blip r:embed="rId3" cstate="print"/>
          <a:srcRect l="31250"/>
          <a:stretch>
            <a:fillRect/>
          </a:stretch>
        </p:blipFill>
        <p:spPr bwMode="auto">
          <a:xfrm>
            <a:off x="1143000" y="1285875"/>
            <a:ext cx="7342188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3429000" y="2071688"/>
            <a:ext cx="0" cy="3714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5072063" y="2071688"/>
            <a:ext cx="0" cy="3714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6715125" y="2071688"/>
            <a:ext cx="0" cy="3714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857875" y="5786438"/>
            <a:ext cx="1757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25th percentile</a:t>
            </a:r>
            <a:endParaRPr lang="en-GB" sz="3200" b="1">
              <a:latin typeface="Times New Roman" pitchFamily="18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71750" y="5786438"/>
            <a:ext cx="1757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75th percentile</a:t>
            </a:r>
            <a:endParaRPr lang="en-GB" sz="3200" b="1">
              <a:latin typeface="Times New Roman" pitchFamily="18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572000" y="5786438"/>
            <a:ext cx="958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Median</a:t>
            </a:r>
            <a:endParaRPr lang="en-GB" sz="3200" b="1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29000" y="2714625"/>
            <a:ext cx="4478338" cy="1716088"/>
            <a:chOff x="2867" y="1776"/>
            <a:chExt cx="2613" cy="953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784" y="2352"/>
              <a:ext cx="696" cy="377"/>
              <a:chOff x="4784" y="2352"/>
              <a:chExt cx="696" cy="377"/>
            </a:xfrm>
          </p:grpSpPr>
          <p:sp>
            <p:nvSpPr>
              <p:cNvPr id="16404" name="Line 14"/>
              <p:cNvSpPr>
                <a:spLocks noChangeShapeType="1"/>
              </p:cNvSpPr>
              <p:nvPr/>
            </p:nvSpPr>
            <p:spPr bwMode="auto">
              <a:xfrm flipH="1">
                <a:off x="4784" y="2609"/>
                <a:ext cx="235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5" name="Text Box 13"/>
              <p:cNvSpPr txBox="1">
                <a:spLocks noChangeArrowheads="1"/>
              </p:cNvSpPr>
              <p:nvPr/>
            </p:nvSpPr>
            <p:spPr bwMode="auto">
              <a:xfrm>
                <a:off x="5012" y="2352"/>
                <a:ext cx="468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/>
                  <a:t>33%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826" y="2094"/>
              <a:ext cx="680" cy="384"/>
              <a:chOff x="3826" y="2094"/>
              <a:chExt cx="680" cy="384"/>
            </a:xfrm>
          </p:grpSpPr>
          <p:sp>
            <p:nvSpPr>
              <p:cNvPr id="16402" name="Line 17"/>
              <p:cNvSpPr>
                <a:spLocks noChangeShapeType="1"/>
              </p:cNvSpPr>
              <p:nvPr/>
            </p:nvSpPr>
            <p:spPr bwMode="auto">
              <a:xfrm flipH="1">
                <a:off x="3826" y="2332"/>
                <a:ext cx="234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3" name="Text Box 16"/>
              <p:cNvSpPr txBox="1">
                <a:spLocks noChangeArrowheads="1"/>
              </p:cNvSpPr>
              <p:nvPr/>
            </p:nvSpPr>
            <p:spPr bwMode="auto">
              <a:xfrm>
                <a:off x="4038" y="2094"/>
                <a:ext cx="468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/>
                  <a:t>43%</a:t>
                </a: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867" y="1776"/>
              <a:ext cx="680" cy="480"/>
              <a:chOff x="2867" y="1776"/>
              <a:chExt cx="680" cy="480"/>
            </a:xfrm>
          </p:grpSpPr>
          <p:sp>
            <p:nvSpPr>
              <p:cNvPr id="16400" name="Line 20"/>
              <p:cNvSpPr>
                <a:spLocks noChangeShapeType="1"/>
              </p:cNvSpPr>
              <p:nvPr/>
            </p:nvSpPr>
            <p:spPr bwMode="auto">
              <a:xfrm flipH="1">
                <a:off x="2867" y="2014"/>
                <a:ext cx="234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1" name="Text Box 19"/>
              <p:cNvSpPr txBox="1">
                <a:spLocks noChangeArrowheads="1"/>
              </p:cNvSpPr>
              <p:nvPr/>
            </p:nvSpPr>
            <p:spPr bwMode="auto">
              <a:xfrm>
                <a:off x="3079" y="1776"/>
                <a:ext cx="468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/>
                  <a:t>52%</a:t>
                </a:r>
              </a:p>
            </p:txBody>
          </p:sp>
        </p:grpSp>
      </p:grpSp>
      <p:sp>
        <p:nvSpPr>
          <p:cNvPr id="81948" name="AutoShape 28"/>
          <p:cNvSpPr>
            <a:spLocks noChangeArrowheads="1"/>
          </p:cNvSpPr>
          <p:nvPr/>
        </p:nvSpPr>
        <p:spPr bwMode="auto">
          <a:xfrm>
            <a:off x="3500438" y="2000250"/>
            <a:ext cx="4881562" cy="604838"/>
          </a:xfrm>
          <a:prstGeom prst="leftArrow">
            <a:avLst>
              <a:gd name="adj1" fmla="val 50000"/>
              <a:gd name="adj2" fmla="val 196428"/>
            </a:avLst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8"/>
          <p:cNvSpPr txBox="1">
            <a:spLocks noChangeArrowheads="1"/>
          </p:cNvSpPr>
          <p:nvPr/>
        </p:nvSpPr>
        <p:spPr bwMode="auto">
          <a:xfrm>
            <a:off x="6215063" y="1571625"/>
            <a:ext cx="207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Segoe UI" pitchFamily="34" charset="0"/>
                <a:cs typeface="Segoe UI" pitchFamily="34" charset="0"/>
              </a:rPr>
              <a:t>Inguinal Hernia Repair</a:t>
            </a:r>
            <a:endParaRPr lang="en-GB" sz="2800" b="1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8" grpId="0" animBg="1"/>
    </p:bldLst>
  </p:timing>
</p:sld>
</file>

<file path=ppt/theme/theme1.xml><?xml version="1.0" encoding="utf-8"?>
<a:theme xmlns:a="http://schemas.openxmlformats.org/drawingml/2006/main" name="BADS2010 v2">
  <a:themeElements>
    <a:clrScheme name="">
      <a:dk1>
        <a:srgbClr val="000099"/>
      </a:dk1>
      <a:lt1>
        <a:srgbClr val="FFFFFF"/>
      </a:lt1>
      <a:dk2>
        <a:srgbClr val="000099"/>
      </a:dk2>
      <a:lt2>
        <a:srgbClr val="003399"/>
      </a:lt2>
      <a:accent1>
        <a:srgbClr val="6699FF"/>
      </a:accent1>
      <a:accent2>
        <a:srgbClr val="000099"/>
      </a:accent2>
      <a:accent3>
        <a:srgbClr val="FFFFFF"/>
      </a:accent3>
      <a:accent4>
        <a:srgbClr val="000082"/>
      </a:accent4>
      <a:accent5>
        <a:srgbClr val="B8CAFF"/>
      </a:accent5>
      <a:accent6>
        <a:srgbClr val="00008A"/>
      </a:accent6>
      <a:hlink>
        <a:srgbClr val="FF3300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66FF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56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99"/>
        </a:dk1>
        <a:lt1>
          <a:srgbClr val="FFFFFF"/>
        </a:lt1>
        <a:dk2>
          <a:srgbClr val="000099"/>
        </a:dk2>
        <a:lt2>
          <a:srgbClr val="99CCFF"/>
        </a:lt2>
        <a:accent1>
          <a:srgbClr val="BBE0E3"/>
        </a:accent1>
        <a:accent2>
          <a:srgbClr val="9966FF"/>
        </a:accent2>
        <a:accent3>
          <a:srgbClr val="FFFFFF"/>
        </a:accent3>
        <a:accent4>
          <a:srgbClr val="000082"/>
        </a:accent4>
        <a:accent5>
          <a:srgbClr val="DAEDEF"/>
        </a:accent5>
        <a:accent6>
          <a:srgbClr val="8A5CE7"/>
        </a:accent6>
        <a:hlink>
          <a:srgbClr val="FF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99"/>
        </a:dk1>
        <a:lt1>
          <a:srgbClr val="FFFFFF"/>
        </a:lt1>
        <a:dk2>
          <a:srgbClr val="000099"/>
        </a:dk2>
        <a:lt2>
          <a:srgbClr val="99CCFF"/>
        </a:lt2>
        <a:accent1>
          <a:srgbClr val="5204A0"/>
        </a:accent1>
        <a:accent2>
          <a:srgbClr val="9966FF"/>
        </a:accent2>
        <a:accent3>
          <a:srgbClr val="FFFFFF"/>
        </a:accent3>
        <a:accent4>
          <a:srgbClr val="000082"/>
        </a:accent4>
        <a:accent5>
          <a:srgbClr val="B3AACD"/>
        </a:accent5>
        <a:accent6>
          <a:srgbClr val="8A5CE7"/>
        </a:accent6>
        <a:hlink>
          <a:srgbClr val="FF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99"/>
        </a:dk1>
        <a:lt1>
          <a:srgbClr val="FFFFFF"/>
        </a:lt1>
        <a:dk2>
          <a:srgbClr val="000099"/>
        </a:dk2>
        <a:lt2>
          <a:srgbClr val="003399"/>
        </a:lt2>
        <a:accent1>
          <a:srgbClr val="5204A0"/>
        </a:accent1>
        <a:accent2>
          <a:srgbClr val="9966FF"/>
        </a:accent2>
        <a:accent3>
          <a:srgbClr val="FFFFFF"/>
        </a:accent3>
        <a:accent4>
          <a:srgbClr val="000082"/>
        </a:accent4>
        <a:accent5>
          <a:srgbClr val="B3AACD"/>
        </a:accent5>
        <a:accent6>
          <a:srgbClr val="8A5CE7"/>
        </a:accent6>
        <a:hlink>
          <a:srgbClr val="FF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BADS2010 v2</Template>
  <TotalTime>218</TotalTime>
  <Words>469</Words>
  <Application>Microsoft Office PowerPoint</Application>
  <PresentationFormat>On-screen Show (4:3)</PresentationFormat>
  <Paragraphs>195</Paragraphs>
  <Slides>32</Slides>
  <Notes>32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BADS2010 v2</vt:lpstr>
      <vt:lpstr>Microsoft Office Excel 97-2003 Worksheet</vt:lpstr>
      <vt:lpstr>How to use the Procedure Directory</vt:lpstr>
      <vt:lpstr>A Double Act?</vt:lpstr>
      <vt:lpstr>A Double Act?</vt:lpstr>
      <vt:lpstr>Slide 4</vt:lpstr>
      <vt:lpstr>Slide 5</vt:lpstr>
      <vt:lpstr>BADS Trolley of Procedures (1999)</vt:lpstr>
      <vt:lpstr>Slide 7</vt:lpstr>
      <vt:lpstr>“Day Surgery” Department of Health, 2002</vt:lpstr>
      <vt:lpstr>The Upper Quartile?</vt:lpstr>
      <vt:lpstr>“Better Care Indices”</vt:lpstr>
      <vt:lpstr>A Poor Performer?</vt:lpstr>
      <vt:lpstr>Changes</vt:lpstr>
      <vt:lpstr>The BADS Directory</vt:lpstr>
      <vt:lpstr>The BADS Directory</vt:lpstr>
      <vt:lpstr>BADS  Procedure Directory</vt:lpstr>
      <vt:lpstr>BADS  Procedure Directory</vt:lpstr>
      <vt:lpstr>BADS  Procedure Directory</vt:lpstr>
      <vt:lpstr>BADS Procedure Directory</vt:lpstr>
      <vt:lpstr>Mastectomy, WLE + Axillary Clearance</vt:lpstr>
      <vt:lpstr>Procedure Directory</vt:lpstr>
      <vt:lpstr>Procedure Directory...</vt:lpstr>
      <vt:lpstr>Any review method</vt:lpstr>
      <vt:lpstr>A potential solution?</vt:lpstr>
      <vt:lpstr>Slide 24</vt:lpstr>
      <vt:lpstr>Slide 25</vt:lpstr>
      <vt:lpstr>Example</vt:lpstr>
      <vt:lpstr>Example</vt:lpstr>
      <vt:lpstr>Is this good or bad?</vt:lpstr>
      <vt:lpstr>Comparative benchmarking</vt:lpstr>
      <vt:lpstr>“Targets” vs “Benchmarks”</vt:lpstr>
      <vt:lpstr>Slide 31</vt:lpstr>
      <vt:lpstr>How to use the Procedure Directory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Procedure Directory</dc:title>
  <dc:creator>Windows User</dc:creator>
  <cp:lastModifiedBy>Windows User</cp:lastModifiedBy>
  <cp:revision>25</cp:revision>
  <dcterms:created xsi:type="dcterms:W3CDTF">2010-05-30T12:07:49Z</dcterms:created>
  <dcterms:modified xsi:type="dcterms:W3CDTF">2010-06-17T03:08:36Z</dcterms:modified>
</cp:coreProperties>
</file>