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4" r:id="rId4"/>
    <p:sldId id="270" r:id="rId5"/>
    <p:sldId id="271" r:id="rId6"/>
    <p:sldId id="260" r:id="rId7"/>
    <p:sldId id="279" r:id="rId8"/>
    <p:sldId id="274" r:id="rId9"/>
    <p:sldId id="277" r:id="rId10"/>
    <p:sldId id="282" r:id="rId11"/>
    <p:sldId id="283" r:id="rId12"/>
    <p:sldId id="278" r:id="rId13"/>
    <p:sldId id="276" r:id="rId14"/>
    <p:sldId id="285" r:id="rId15"/>
    <p:sldId id="262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1" autoAdjust="0"/>
    <p:restoredTop sz="72232" autoAdjust="0"/>
  </p:normalViewPr>
  <p:slideViewPr>
    <p:cSldViewPr>
      <p:cViewPr varScale="1">
        <p:scale>
          <a:sx n="53" d="100"/>
          <a:sy n="53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layout>
        <c:manualLayout>
          <c:xMode val="edge"/>
          <c:yMode val="edge"/>
          <c:x val="0.33227051176953365"/>
          <c:y val="1.7093971077539329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Timing of discharge</c:v>
                </c:pt>
              </c:strCache>
            </c:strRef>
          </c:tx>
          <c:cat>
            <c:strRef>
              <c:f>Sheet1!$A$2:$A$4</c:f>
              <c:strCache>
                <c:ptCount val="3"/>
                <c:pt idx="0">
                  <c:v>Too soon</c:v>
                </c:pt>
                <c:pt idx="1">
                  <c:v>About right</c:v>
                </c:pt>
                <c:pt idx="2">
                  <c:v>Too late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</c:v>
                </c:pt>
                <c:pt idx="1">
                  <c:v>0.88</c:v>
                </c:pt>
                <c:pt idx="2">
                  <c:v>2.0000000000000004E-2</c:v>
                </c:pt>
              </c:numCache>
            </c:numRef>
          </c:val>
        </c:ser>
        <c:shape val="box"/>
        <c:axId val="67618688"/>
        <c:axId val="67620224"/>
        <c:axId val="0"/>
      </c:bar3DChart>
      <c:catAx>
        <c:axId val="67618688"/>
        <c:scaling>
          <c:orientation val="minMax"/>
        </c:scaling>
        <c:axPos val="b"/>
        <c:tickLblPos val="nextTo"/>
        <c:crossAx val="67620224"/>
        <c:crosses val="autoZero"/>
        <c:auto val="1"/>
        <c:lblAlgn val="ctr"/>
        <c:lblOffset val="100"/>
      </c:catAx>
      <c:valAx>
        <c:axId val="67620224"/>
        <c:scaling>
          <c:orientation val="minMax"/>
        </c:scaling>
        <c:axPos val="l"/>
        <c:majorGridlines/>
        <c:numFmt formatCode="0%" sourceLinked="1"/>
        <c:tickLblPos val="nextTo"/>
        <c:crossAx val="67618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layout>
        <c:manualLayout>
          <c:xMode val="edge"/>
          <c:yMode val="edge"/>
          <c:x val="0.26702380952380955"/>
          <c:y val="2.9100529100529095E-2"/>
        </c:manualLayout>
      </c:layout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Were you happy to be treated as a daycase?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Yes 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0.98</c:v>
                </c:pt>
                <c:pt idx="1">
                  <c:v>3.0000000000000002E-2</c:v>
                </c:pt>
              </c:numCache>
            </c:numRef>
          </c:val>
        </c:ser>
        <c:shape val="box"/>
        <c:axId val="78920704"/>
        <c:axId val="78922496"/>
        <c:axId val="0"/>
      </c:bar3DChart>
      <c:catAx>
        <c:axId val="78920704"/>
        <c:scaling>
          <c:orientation val="minMax"/>
        </c:scaling>
        <c:axPos val="b"/>
        <c:tickLblPos val="nextTo"/>
        <c:crossAx val="78922496"/>
        <c:crosses val="autoZero"/>
        <c:auto val="1"/>
        <c:lblAlgn val="ctr"/>
        <c:lblOffset val="100"/>
      </c:catAx>
      <c:valAx>
        <c:axId val="78922496"/>
        <c:scaling>
          <c:orientation val="minMax"/>
        </c:scaling>
        <c:axPos val="l"/>
        <c:majorGridlines/>
        <c:numFmt formatCode="0%" sourceLinked="1"/>
        <c:tickLblPos val="nextTo"/>
        <c:crossAx val="789207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20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1.0706771891295548E-2"/>
                  <c:y val="2.2002602945817292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4.7187123151595893E-2"/>
                  <c:y val="1.794495383010692E-2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24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Sheet1!$A$1:$A$2</c:f>
              <c:strCache>
                <c:ptCount val="2"/>
                <c:pt idx="0">
                  <c:v>Home </c:v>
                </c:pt>
                <c:pt idx="1">
                  <c:v>Overnight Stay</c:v>
                </c:pt>
              </c:strCache>
            </c:strRef>
          </c:cat>
          <c:val>
            <c:numRef>
              <c:f>Sheet1!$B$1:$B$2</c:f>
              <c:numCache>
                <c:formatCode>0%</c:formatCode>
                <c:ptCount val="2"/>
                <c:pt idx="0">
                  <c:v>0.72000000000000064</c:v>
                </c:pt>
                <c:pt idx="1">
                  <c:v>0.28000000000000008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8"/>
  <c:chart>
    <c:autoTitleDeleted val="1"/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Delayed recovery</c:v>
                </c:pt>
                <c:pt idx="1">
                  <c:v>Late start</c:v>
                </c:pt>
                <c:pt idx="2">
                  <c:v>Long procedure</c:v>
                </c:pt>
                <c:pt idx="3">
                  <c:v>Comorbidities</c:v>
                </c:pt>
                <c:pt idx="4">
                  <c:v>Vasovagal</c:v>
                </c:pt>
                <c:pt idx="5">
                  <c:v>Anaphylaxis</c:v>
                </c:pt>
                <c:pt idx="6">
                  <c:v>Social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0.1</c:v>
                </c:pt>
                <c:pt idx="1">
                  <c:v>6.0000000000000032E-2</c:v>
                </c:pt>
                <c:pt idx="2">
                  <c:v>3.0000000000000002E-2</c:v>
                </c:pt>
                <c:pt idx="3">
                  <c:v>2.0000000000000011E-2</c:v>
                </c:pt>
                <c:pt idx="4">
                  <c:v>1.0000000000000005E-2</c:v>
                </c:pt>
                <c:pt idx="5">
                  <c:v>1.0000000000000005E-2</c:v>
                </c:pt>
                <c:pt idx="6">
                  <c:v>2.0000000000000011E-2</c:v>
                </c:pt>
              </c:numCache>
            </c:numRef>
          </c:val>
        </c:ser>
        <c:shape val="box"/>
        <c:axId val="78752768"/>
        <c:axId val="78840576"/>
        <c:axId val="0"/>
      </c:bar3DChart>
      <c:catAx>
        <c:axId val="78752768"/>
        <c:scaling>
          <c:orientation val="minMax"/>
        </c:scaling>
        <c:axPos val="b"/>
        <c:tickLblPos val="nextTo"/>
        <c:crossAx val="78840576"/>
        <c:crosses val="autoZero"/>
        <c:auto val="1"/>
        <c:lblAlgn val="ctr"/>
        <c:lblOffset val="100"/>
      </c:catAx>
      <c:valAx>
        <c:axId val="78840576"/>
        <c:scaling>
          <c:orientation val="minMax"/>
        </c:scaling>
        <c:axPos val="l"/>
        <c:majorGridlines/>
        <c:numFmt formatCode="0%" sourceLinked="1"/>
        <c:tickLblPos val="nextTo"/>
        <c:crossAx val="787527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9"/>
  <c:chart>
    <c:autoTitleDeleted val="1"/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1.6015903918700756E-3"/>
                  <c:y val="0.1436618880538417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  <c:showVal val="1"/>
            </c:dLbl>
            <c:dLbl>
              <c:idx val="1"/>
              <c:layout>
                <c:manualLayout>
                  <c:x val="4.804771175610228E-3"/>
                  <c:y val="0.14658575845476121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accent2"/>
                      </a:solidFill>
                    </a:defRPr>
                  </a:pPr>
                  <a:endParaRPr lang="en-US"/>
                </a:p>
              </c:txPr>
              <c:showVal val="1"/>
            </c:dLbl>
            <c:showVal val="1"/>
          </c:dLbls>
          <c:cat>
            <c:strRef>
              <c:f>Sheet1!$A$4:$A$5</c:f>
              <c:strCache>
                <c:ptCount val="2"/>
                <c:pt idx="0">
                  <c:v>Morning</c:v>
                </c:pt>
                <c:pt idx="1">
                  <c:v>Afternoon</c:v>
                </c:pt>
              </c:strCache>
            </c:strRef>
          </c:cat>
          <c:val>
            <c:numRef>
              <c:f>Sheet1!$B$4:$B$5</c:f>
              <c:numCache>
                <c:formatCode>0%</c:formatCode>
                <c:ptCount val="2"/>
                <c:pt idx="0">
                  <c:v>0.16</c:v>
                </c:pt>
                <c:pt idx="1">
                  <c:v>0.34</c:v>
                </c:pt>
              </c:numCache>
            </c:numRef>
          </c:val>
        </c:ser>
        <c:shape val="box"/>
        <c:axId val="62223104"/>
        <c:axId val="62224640"/>
        <c:axId val="0"/>
      </c:bar3DChart>
      <c:catAx>
        <c:axId val="62223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62224640"/>
        <c:crosses val="autoZero"/>
        <c:auto val="1"/>
        <c:lblAlgn val="ctr"/>
        <c:lblOffset val="100"/>
      </c:catAx>
      <c:valAx>
        <c:axId val="62224640"/>
        <c:scaling>
          <c:orientation val="minMax"/>
          <c:max val="0.5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Precentage satying overnight </a:t>
                </a:r>
              </a:p>
            </c:rich>
          </c:tx>
          <c:layout/>
        </c:title>
        <c:numFmt formatCode="0%" sourceLinked="1"/>
        <c:majorTickMark val="none"/>
        <c:tickLblPos val="nextTo"/>
        <c:crossAx val="622231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style val="19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dLbls>
            <c:dLbl>
              <c:idx val="0"/>
              <c:layout>
                <c:manualLayout>
                  <c:x val="-3.0052493438320212E-3"/>
                  <c:y val="0.18011852685081031"/>
                </c:manualLayout>
              </c:layout>
              <c:showVal val="1"/>
            </c:dLbl>
            <c:dLbl>
              <c:idx val="1"/>
              <c:layout>
                <c:manualLayout>
                  <c:x val="-1.543261039738454E-3"/>
                  <c:y val="0.14746031746031754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accent2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Sheet1!$A$10:$A$11</c:f>
              <c:strCache>
                <c:ptCount val="2"/>
                <c:pt idx="0">
                  <c:v>2007 &amp; 2008</c:v>
                </c:pt>
                <c:pt idx="1">
                  <c:v>2009</c:v>
                </c:pt>
              </c:strCache>
            </c:strRef>
          </c:cat>
          <c:val>
            <c:numRef>
              <c:f>Sheet1!$B$10:$B$11</c:f>
              <c:numCache>
                <c:formatCode>0%</c:formatCode>
                <c:ptCount val="2"/>
                <c:pt idx="0">
                  <c:v>0.36000000000000032</c:v>
                </c:pt>
                <c:pt idx="1">
                  <c:v>0.16</c:v>
                </c:pt>
              </c:numCache>
            </c:numRef>
          </c:val>
        </c:ser>
        <c:shape val="box"/>
        <c:axId val="62257408"/>
        <c:axId val="61935616"/>
        <c:axId val="0"/>
      </c:bar3DChart>
      <c:catAx>
        <c:axId val="62257408"/>
        <c:scaling>
          <c:orientation val="minMax"/>
        </c:scaling>
        <c:axPos val="b"/>
        <c:tickLblPos val="nextTo"/>
        <c:crossAx val="61935616"/>
        <c:crosses val="autoZero"/>
        <c:auto val="1"/>
        <c:lblAlgn val="ctr"/>
        <c:lblOffset val="100"/>
      </c:catAx>
      <c:valAx>
        <c:axId val="61935616"/>
        <c:scaling>
          <c:orientation val="minMax"/>
        </c:scaling>
        <c:axPos val="l"/>
        <c:majorGridlines/>
        <c:numFmt formatCode="0%" sourceLinked="1"/>
        <c:tickLblPos val="nextTo"/>
        <c:crossAx val="6225740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51A25-A480-45CC-BFFA-F24659338B4F}" type="datetimeFigureOut">
              <a:rPr lang="en-US" smtClean="0"/>
              <a:pPr/>
              <a:t>6/17/2010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F495E-3C37-4097-8B42-3F186405DA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50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50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450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F5E2D80-92E3-4EFC-BE7A-4D1620B4ACC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E514DD-BD03-4B6F-BACA-192D8B407468}" type="slidenum">
              <a:rPr lang="en-GB"/>
              <a:pPr/>
              <a:t>1</a:t>
            </a:fld>
            <a:endParaRPr lang="en-GB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EB3018-84C9-47C1-B0EE-79AD67629C9E}" type="slidenum">
              <a:rPr lang="en-GB"/>
              <a:pPr/>
              <a:t>2</a:t>
            </a:fld>
            <a:endParaRPr lang="en-GB"/>
          </a:p>
        </p:txBody>
      </p:sp>
      <p:sp>
        <p:nvSpPr>
          <p:cNvPr id="45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The department has been more successful but we wanted to see how patients actually felt about day case surgery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1200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71% (41/58) patients completed and returned the questionnaire.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88% (36/41) of respondents stated their timing of discharge from hospital was “about right”.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10% (4/41) felt that they had been discharged too soon and 2% (1/41) too late.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98% (39/40) stated they were happy to be treated as a day case, with one non responder and one patient who stated she would have preferred an overnight stay.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97% (37/38) stated that they would recommend day-case surgery to a friend, 3% (1/38) would not.  Three patients did not respond to the latter question.  Reasons for discharge “too soon” included nausea and reduced mobility.    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E2D80-92E3-4EFC-BE7A-4D1620B4ACC1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Guidelines taken from</a:t>
            </a:r>
            <a:r>
              <a:rPr lang="en-GB" baseline="0" dirty="0" smtClean="0"/>
              <a:t> the BADS directory of procedures 2007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E2D80-92E3-4EFC-BE7A-4D1620B4ACC1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E2D80-92E3-4EFC-BE7A-4D1620B4ACC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97D54-F2B2-4668-AE0D-9B5CFB3027E5}" type="slidenum">
              <a:rPr lang="en-GB"/>
              <a:pPr/>
              <a:t>6</a:t>
            </a:fld>
            <a:endParaRPr lang="en-GB"/>
          </a:p>
        </p:txBody>
      </p:sp>
      <p:sp>
        <p:nvSpPr>
          <p:cNvPr id="461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1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dirty="0" smtClean="0"/>
              <a:t>Add organisation of sentinel node </a:t>
            </a:r>
          </a:p>
          <a:p>
            <a:pPr>
              <a:buFontTx/>
              <a:buNone/>
            </a:pPr>
            <a:r>
              <a:rPr lang="en-GB" dirty="0" smtClean="0"/>
              <a:t>Pre op localization and </a:t>
            </a:r>
            <a:r>
              <a:rPr lang="en-GB" dirty="0" err="1" smtClean="0"/>
              <a:t>ablove</a:t>
            </a:r>
            <a:r>
              <a:rPr lang="en-GB" dirty="0" smtClean="0"/>
              <a:t> </a:t>
            </a:r>
          </a:p>
          <a:p>
            <a:pPr>
              <a:buFontTx/>
              <a:buNone/>
            </a:pPr>
            <a:r>
              <a:rPr lang="en-GB" dirty="0" smtClean="0"/>
              <a:t>Pre emptive analgesia</a:t>
            </a:r>
          </a:p>
          <a:p>
            <a:pPr>
              <a:buFontTx/>
              <a:buNone/>
            </a:pPr>
            <a:r>
              <a:rPr lang="en-GB" dirty="0" smtClean="0"/>
              <a:t>LA</a:t>
            </a:r>
          </a:p>
          <a:p>
            <a:pPr>
              <a:buFontTx/>
              <a:buNone/>
            </a:pPr>
            <a:r>
              <a:rPr lang="en-GB" dirty="0" smtClean="0"/>
              <a:t>2 slides on methods patients</a:t>
            </a:r>
            <a:r>
              <a:rPr lang="en-GB" baseline="0" dirty="0" smtClean="0"/>
              <a:t> and methods include age (range, mean)</a:t>
            </a:r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After this slide</a:t>
            </a:r>
            <a:r>
              <a:rPr lang="en-GB" baseline="0" dirty="0" smtClean="0"/>
              <a:t> put in reasons for overnight stay + numbers </a:t>
            </a:r>
          </a:p>
          <a:p>
            <a:r>
              <a:rPr lang="en-GB" baseline="0" dirty="0" smtClean="0"/>
              <a:t>Another </a:t>
            </a:r>
            <a:r>
              <a:rPr lang="en-GB" baseline="0" dirty="0" err="1" smtClean="0"/>
              <a:t>silde</a:t>
            </a:r>
            <a:r>
              <a:rPr lang="en-GB" baseline="0" dirty="0" smtClean="0"/>
              <a:t> no readmissions rate, and complications and what they were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E2D80-92E3-4EFC-BE7A-4D1620B4ACC1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69FA2A-9456-48F0-94E0-36FD6D6ACA97}" type="slidenum">
              <a:rPr lang="en-GB"/>
              <a:pPr/>
              <a:t>15</a:t>
            </a:fld>
            <a:endParaRPr lang="en-GB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It is certainly feasible to perform a range of intermediate breast and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axillary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procedures as day cases with unplanned overnight stay in a small number of cases. 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 Undertaking the procedures in the morning rather than the afternoon should minimise the number of unplanned overnight stay episodes. </a:t>
            </a:r>
          </a:p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304800"/>
            <a:ext cx="8686800" cy="28956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5410200"/>
            <a:ext cx="8686800" cy="12954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AC13F70-9A92-46B0-B671-1B2402959A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CFAC90-2683-4BC0-8D11-217C060438F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5814EF-9713-4CA1-AD8C-DC73BB53011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785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78563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49D09D-4DA2-4F6C-949C-8CD8847CE26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91816-9E8B-4AAB-9FC1-165ADAD8788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EF53CD-7A7C-4242-97C7-B7107AD07F0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2672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ED81A-4927-4221-8DE3-85CC8B61DA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BF95E-5916-470F-8EE3-244A1FA7C8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633D0D-D55A-4B19-9075-A85EAECD0DD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B6C12-543A-407F-BA14-7DF5242CE50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95074-F927-4ABB-9D6B-A065EB0C108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20BC1B-899A-4358-A832-9F6B4250EC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868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3E8FA1-7E0F-4A36-B8DC-A47D32EAAD3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42919"/>
            <a:ext cx="7772400" cy="3071834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Wide local excision and sentinel node biopsy for breast cancer – feasibility of day case surgery  </a:t>
            </a:r>
            <a:r>
              <a:rPr lang="en-GB" sz="4800" dirty="0" smtClean="0"/>
              <a:t/>
            </a:r>
            <a:br>
              <a:rPr lang="en-GB" sz="4800" dirty="0" smtClean="0"/>
            </a:br>
            <a:endParaRPr lang="en-GB" sz="4800" dirty="0">
              <a:latin typeface="Times New Roman" pitchFamily="18" charset="0"/>
            </a:endParaRP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85786" y="5786454"/>
            <a:ext cx="7715304" cy="785818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</a:rPr>
              <a:t>RM </a:t>
            </a:r>
            <a:r>
              <a:rPr lang="en-GB" b="1" dirty="0">
                <a:latin typeface="Times New Roman" pitchFamily="18" charset="0"/>
              </a:rPr>
              <a:t>Clancy, </a:t>
            </a:r>
            <a:r>
              <a:rPr lang="en-GB" b="1" dirty="0" smtClean="0">
                <a:latin typeface="Times New Roman" pitchFamily="18" charset="0"/>
              </a:rPr>
              <a:t>DM Bunting, RM Watkins</a:t>
            </a:r>
            <a:endParaRPr lang="en-GB" b="1" dirty="0">
              <a:latin typeface="Times New Roman" pitchFamily="18" charset="0"/>
            </a:endParaRPr>
          </a:p>
          <a:p>
            <a:r>
              <a:rPr lang="en-GB" sz="2000" dirty="0" smtClean="0">
                <a:latin typeface="Times New Roman" pitchFamily="18" charset="0"/>
              </a:rPr>
              <a:t>Primrose Breast Care Centre, </a:t>
            </a:r>
            <a:r>
              <a:rPr lang="en-GB" sz="2000" dirty="0" err="1" smtClean="0">
                <a:latin typeface="Times New Roman" pitchFamily="18" charset="0"/>
              </a:rPr>
              <a:t>Derriford</a:t>
            </a:r>
            <a:r>
              <a:rPr lang="en-GB" sz="2000" dirty="0" smtClean="0">
                <a:latin typeface="Times New Roman" pitchFamily="18" charset="0"/>
              </a:rPr>
              <a:t> Hospital, Plymouth, UK</a:t>
            </a:r>
            <a:endParaRPr lang="en-GB" sz="2000" dirty="0">
              <a:latin typeface="Times New Roman" pitchFamily="18" charset="0"/>
            </a:endParaRPr>
          </a:p>
          <a:p>
            <a:r>
              <a:rPr lang="en-GB" dirty="0"/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Reasons for unplanned </a:t>
            </a:r>
            <a:br>
              <a:rPr lang="en-GB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800" b="1" dirty="0" smtClean="0">
                <a:latin typeface="Times New Roman" pitchFamily="18" charset="0"/>
                <a:cs typeface="Times New Roman" pitchFamily="18" charset="0"/>
              </a:rPr>
              <a:t>overnight stay </a:t>
            </a:r>
            <a:endParaRPr lang="en-GB" sz="4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928802"/>
          <a:ext cx="8686800" cy="4243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Complications 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No unplanned readmissions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Haematoma (x1)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Wound infection (x2)</a:t>
            </a:r>
          </a:p>
          <a:p>
            <a:pPr lvl="1">
              <a:buFont typeface="Wingdings" pitchFamily="2" charset="2"/>
              <a:buChar char="§"/>
            </a:pP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Anaphylaxis  (x1)</a:t>
            </a:r>
          </a:p>
          <a:p>
            <a:pPr lvl="1">
              <a:buNone/>
            </a:pPr>
            <a:endParaRPr lang="en-GB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329642" cy="2286017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Comparing total operations</a:t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percentage requiring overnight stay </a:t>
            </a:r>
            <a:br>
              <a:rPr lang="en-GB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morning versus afternoon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dirty="0" smtClean="0">
                <a:latin typeface="Times New Roman" pitchFamily="18" charset="0"/>
                <a:cs typeface="Times New Roman" pitchFamily="18" charset="0"/>
              </a:rPr>
            </a:b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500034" y="2071678"/>
          <a:ext cx="7929618" cy="4102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7829576" cy="1222361"/>
          </a:xfrm>
        </p:spPr>
        <p:txBody>
          <a:bodyPr/>
          <a:lstStyle/>
          <a:p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Percentage of patients requiring overnight stay. Initial experience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established practice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1371600"/>
          <a:ext cx="86868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Discussion 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Improvements with experience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Planning of lists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AM and early PM surgery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Extension of day case recovery facilities</a:t>
            </a:r>
          </a:p>
          <a:p>
            <a:pPr>
              <a:lnSpc>
                <a:spcPct val="90000"/>
              </a:lnSpc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Patient education</a:t>
            </a:r>
          </a:p>
          <a:p>
            <a:pPr>
              <a:lnSpc>
                <a:spcPct val="90000"/>
              </a:lnSpc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>
                <a:latin typeface="Times New Roman" pitchFamily="18" charset="0"/>
              </a:rPr>
              <a:t>Conclusions</a:t>
            </a:r>
          </a:p>
        </p:txBody>
      </p:sp>
      <p:sp>
        <p:nvSpPr>
          <p:cNvPr id="447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Day case surgery is........ 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Feasible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Safe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GB" smtClean="0">
                <a:latin typeface="Times New Roman" pitchFamily="18" charset="0"/>
                <a:cs typeface="Times New Roman" pitchFamily="18" charset="0"/>
              </a:rPr>
              <a:t>Cost effective</a:t>
            </a: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90000"/>
              </a:lnSpc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7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7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47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47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74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686800" cy="1414450"/>
          </a:xfrm>
        </p:spPr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</a:rPr>
              <a:t>Benefits of day case surgery</a:t>
            </a:r>
            <a:endParaRPr lang="en-GB" sz="4400" b="1" dirty="0">
              <a:latin typeface="Times New Roman" pitchFamily="18" charset="0"/>
            </a:endParaRPr>
          </a:p>
        </p:txBody>
      </p:sp>
      <p:sp>
        <p:nvSpPr>
          <p:cNvPr id="442371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2000240"/>
            <a:ext cx="7910540" cy="3444885"/>
          </a:xfrm>
        </p:spPr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Reduced expenditure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Reduced risk of hospital acquired infection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Early mobilization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Decreased post operative morbidity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Post operative recovery in a more favourable environment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Patient satisfaction </a:t>
            </a:r>
          </a:p>
          <a:p>
            <a:pPr>
              <a:buNone/>
            </a:pPr>
            <a:endParaRPr lang="en-GB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57166"/>
            <a:ext cx="8686800" cy="1285884"/>
          </a:xfrm>
        </p:spPr>
        <p:txBody>
          <a:bodyPr/>
          <a:lstStyle/>
          <a:p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  Acceptability</a:t>
            </a:r>
            <a:br>
              <a:rPr lang="en-GB" sz="4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2400" b="1" dirty="0" smtClean="0">
                <a:latin typeface="Times New Roman" pitchFamily="18" charset="0"/>
                <a:cs typeface="Times New Roman" pitchFamily="18" charset="0"/>
              </a:rPr>
              <a:t>(71% response rate)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357158" y="1785926"/>
          <a:ext cx="4271962" cy="4457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3438" y="1357298"/>
          <a:ext cx="42672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26732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43200"/>
                <a:gridCol w="2743200"/>
                <a:gridCol w="2743200"/>
              </a:tblGrid>
              <a:tr h="46070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Day</a:t>
                      </a:r>
                      <a:r>
                        <a:rPr lang="en-GB" baseline="0" dirty="0" smtClean="0"/>
                        <a:t> Case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23 Hour Stay</a:t>
                      </a:r>
                      <a:endParaRPr lang="en-GB" dirty="0"/>
                    </a:p>
                  </a:txBody>
                  <a:tcPr/>
                </a:tc>
              </a:tr>
              <a:tr h="1039498">
                <a:tc>
                  <a:txBody>
                    <a:bodyPr/>
                    <a:lstStyle/>
                    <a:p>
                      <a:r>
                        <a:rPr lang="en-GB" dirty="0" smtClean="0"/>
                        <a:t>Wide local</a:t>
                      </a:r>
                      <a:r>
                        <a:rPr lang="en-GB" baseline="0" dirty="0" smtClean="0"/>
                        <a:t> excision of lesion of breast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75</a:t>
                      </a:r>
                      <a:endParaRPr lang="en-GB" dirty="0"/>
                    </a:p>
                  </a:txBody>
                  <a:tcPr/>
                </a:tc>
              </a:tr>
              <a:tr h="1173010">
                <a:tc>
                  <a:txBody>
                    <a:bodyPr/>
                    <a:lstStyle/>
                    <a:p>
                      <a:r>
                        <a:rPr lang="en-GB" dirty="0" smtClean="0"/>
                        <a:t>Sentinel node</a:t>
                      </a:r>
                      <a:r>
                        <a:rPr lang="en-GB" baseline="0" dirty="0" smtClean="0"/>
                        <a:t> mapping and resection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0496" y="5286388"/>
            <a:ext cx="45736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BADS directory of</a:t>
            </a:r>
            <a:r>
              <a:rPr lang="en-GB" sz="2000" dirty="0" smtClean="0"/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procedures</a:t>
            </a:r>
            <a:r>
              <a:rPr lang="en-GB" sz="2000" dirty="0" smtClean="0"/>
              <a:t> 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2007, 2008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00042"/>
            <a:ext cx="8686800" cy="1071570"/>
          </a:xfrm>
        </p:spPr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Aim</a:t>
            </a:r>
            <a:endParaRPr lang="en-GB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kern="1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n-GB" kern="1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GB" sz="3200" kern="1200" dirty="0" smtClean="0">
                <a:latin typeface="Times New Roman" pitchFamily="18" charset="0"/>
                <a:cs typeface="Times New Roman" pitchFamily="18" charset="0"/>
              </a:rPr>
              <a:t>To assess the feasibility of performing wide local excision of small invasive breast cancers combined with dual technique sentinel lymph node biopsy as a day case procedure</a:t>
            </a:r>
            <a:endParaRPr lang="en-GB" kern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>
                <a:latin typeface="Times New Roman" pitchFamily="18" charset="0"/>
              </a:rPr>
              <a:t>Methods</a:t>
            </a:r>
            <a:endParaRPr lang="en-GB" b="1" dirty="0">
              <a:latin typeface="Times New Roman" pitchFamily="18" charset="0"/>
            </a:endParaRPr>
          </a:p>
        </p:txBody>
      </p:sp>
      <p:sp>
        <p:nvSpPr>
          <p:cNvPr id="4454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85860"/>
            <a:ext cx="8229600" cy="4845065"/>
          </a:xfrm>
        </p:spPr>
        <p:txBody>
          <a:bodyPr/>
          <a:lstStyle/>
          <a:p>
            <a:pPr marL="533400" indent="-355600"/>
            <a:r>
              <a:rPr lang="en-GB" dirty="0" smtClean="0">
                <a:latin typeface="Times New Roman" pitchFamily="18" charset="0"/>
              </a:rPr>
              <a:t>Prospective study  of 104 patients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2007-2009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Invasive breast cancer – T1 or T2; N0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Inclusion criteria:</a:t>
            </a:r>
          </a:p>
          <a:p>
            <a:pPr marL="1333500" lvl="2" indent="-355600">
              <a:buFont typeface="Wingdings" pitchFamily="2" charset="2"/>
              <a:buChar char="Ø"/>
            </a:pPr>
            <a:r>
              <a:rPr lang="en-GB" dirty="0" smtClean="0">
                <a:latin typeface="Times New Roman" pitchFamily="18" charset="0"/>
              </a:rPr>
              <a:t>wide  local excision +/- </a:t>
            </a:r>
            <a:r>
              <a:rPr lang="en-GB" dirty="0" err="1" smtClean="0">
                <a:latin typeface="Times New Roman" pitchFamily="18" charset="0"/>
              </a:rPr>
              <a:t>oncoplastic</a:t>
            </a:r>
            <a:r>
              <a:rPr lang="en-GB" dirty="0" smtClean="0">
                <a:latin typeface="Times New Roman" pitchFamily="18" charset="0"/>
              </a:rPr>
              <a:t> reconstruction</a:t>
            </a:r>
          </a:p>
          <a:p>
            <a:pPr marL="1333500" lvl="2" indent="-355600">
              <a:buFont typeface="Wingdings" pitchFamily="2" charset="2"/>
              <a:buChar char="Ø"/>
            </a:pPr>
            <a:r>
              <a:rPr lang="en-GB" dirty="0" smtClean="0">
                <a:latin typeface="Times New Roman" pitchFamily="18" charset="0"/>
              </a:rPr>
              <a:t>sentinel lymph node biopsy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Age range: 30-96 yrs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Average age: 52 yrs</a:t>
            </a:r>
          </a:p>
          <a:p>
            <a:pPr marL="533400" indent="-355600"/>
            <a:r>
              <a:rPr lang="en-GB" dirty="0" smtClean="0">
                <a:latin typeface="Times New Roman" pitchFamily="18" charset="0"/>
              </a:rPr>
              <a:t>74 required pre-operative localization (wire/ultrasound guided)</a:t>
            </a:r>
          </a:p>
          <a:p>
            <a:pPr marL="533400" indent="-355600"/>
            <a:endParaRPr lang="en-GB" dirty="0" smtClean="0">
              <a:latin typeface="Times New Roman" pitchFamily="18" charset="0"/>
            </a:endParaRPr>
          </a:p>
          <a:p>
            <a:pPr marL="933450" lvl="1" indent="-355600">
              <a:buNone/>
            </a:pPr>
            <a:r>
              <a:rPr lang="en-GB" dirty="0" smtClean="0">
                <a:latin typeface="Times New Roman" pitchFamily="18" charset="0"/>
              </a:rPr>
              <a:t> </a:t>
            </a:r>
          </a:p>
          <a:p>
            <a:pPr marL="933450" lvl="1" indent="-355600">
              <a:buFont typeface="Wingdings" pitchFamily="2" charset="2"/>
              <a:buChar char="Ø"/>
            </a:pPr>
            <a:endParaRPr lang="en-GB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Ambulatory Surgical Pathway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Patient education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All procedures performed under GA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Pre-emptive analgesia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LA injected into the wound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Suction drains removed prior to discharge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Post operative plan and instructions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Nurse led discharge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Next day phone call from BCN specialist</a:t>
            </a: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Follow up appointment for results clinic</a:t>
            </a:r>
          </a:p>
          <a:p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b="1" dirty="0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en-GB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2"/>
            <a:ext cx="8258204" cy="1936742"/>
          </a:xfrm>
        </p:spPr>
        <p:txBody>
          <a:bodyPr/>
          <a:lstStyle/>
          <a:p>
            <a:pPr algn="ctr"/>
            <a:r>
              <a:rPr lang="en-GB" sz="4400" b="1" dirty="0" smtClean="0">
                <a:latin typeface="Times New Roman" pitchFamily="18" charset="0"/>
                <a:cs typeface="Times New Roman" pitchFamily="18" charset="0"/>
              </a:rPr>
              <a:t>Percentage of patients discharged home on the day of surgery  </a:t>
            </a:r>
            <a:endParaRPr lang="en-GB" sz="4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Chart Placeholder 4"/>
          <p:cNvGraphicFramePr>
            <a:graphicFrameLocks noGrp="1"/>
          </p:cNvGraphicFramePr>
          <p:nvPr>
            <p:ph type="chart" idx="1"/>
          </p:nvPr>
        </p:nvGraphicFramePr>
        <p:xfrm>
          <a:off x="642910" y="2071678"/>
          <a:ext cx="7715304" cy="4059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PPP_SBUSC_PRT_Keyboard_Help 15">
      <a:dk1>
        <a:srgbClr val="808080"/>
      </a:dk1>
      <a:lt1>
        <a:srgbClr val="FFFFFF"/>
      </a:lt1>
      <a:dk2>
        <a:srgbClr val="B2B2B2"/>
      </a:dk2>
      <a:lt2>
        <a:srgbClr val="FFCC00"/>
      </a:lt2>
      <a:accent1>
        <a:srgbClr val="BBE0E3"/>
      </a:accent1>
      <a:accent2>
        <a:srgbClr val="333399"/>
      </a:accent2>
      <a:accent3>
        <a:srgbClr val="D5D5D5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P_SBUSC_PRT_Keyboard_Hel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BUSC_PRT_Keyboard_Hel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3">
        <a:dk1>
          <a:srgbClr val="000000"/>
        </a:dk1>
        <a:lt1>
          <a:srgbClr val="B2B2B2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C_PRT_Keyboard_Help 14">
        <a:dk1>
          <a:srgbClr val="808080"/>
        </a:dk1>
        <a:lt1>
          <a:srgbClr val="FFFFFF"/>
        </a:lt1>
        <a:dk2>
          <a:srgbClr val="B2B2B2"/>
        </a:dk2>
        <a:lt2>
          <a:srgbClr val="CCECFF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C_PRT_Keyboard_Help 15">
        <a:dk1>
          <a:srgbClr val="808080"/>
        </a:dk1>
        <a:lt1>
          <a:srgbClr val="FFFFFF"/>
        </a:lt1>
        <a:dk2>
          <a:srgbClr val="B2B2B2"/>
        </a:dk2>
        <a:lt2>
          <a:srgbClr val="FFCC00"/>
        </a:lt2>
        <a:accent1>
          <a:srgbClr val="BBE0E3"/>
        </a:accent1>
        <a:accent2>
          <a:srgbClr val="333399"/>
        </a:accent2>
        <a:accent3>
          <a:srgbClr val="D5D5D5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6530</TotalTime>
  <Words>585</Words>
  <Application>Microsoft PowerPoint</Application>
  <PresentationFormat>On-screen Show (4:3)</PresentationFormat>
  <Paragraphs>103</Paragraphs>
  <Slides>15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Theme1</vt:lpstr>
      <vt:lpstr>Wide local excision and sentinel node biopsy for breast cancer – feasibility of day case surgery   </vt:lpstr>
      <vt:lpstr>Benefits of day case surgery</vt:lpstr>
      <vt:lpstr>  Acceptability     (71% response rate)</vt:lpstr>
      <vt:lpstr>Background</vt:lpstr>
      <vt:lpstr>Aim</vt:lpstr>
      <vt:lpstr>Methods</vt:lpstr>
      <vt:lpstr>Ambulatory Surgical Pathway</vt:lpstr>
      <vt:lpstr>Results</vt:lpstr>
      <vt:lpstr>Percentage of patients discharged home on the day of surgery  </vt:lpstr>
      <vt:lpstr> Reasons for unplanned  overnight stay </vt:lpstr>
      <vt:lpstr>Complications </vt:lpstr>
      <vt:lpstr>Comparing total operations percentage requiring overnight stay  morning versus afternoon </vt:lpstr>
      <vt:lpstr>Percentage of patients requiring overnight stay. Initial experience vs established practice</vt:lpstr>
      <vt:lpstr>Discussion </vt:lpstr>
      <vt:lpstr>Conclusions</vt:lpstr>
    </vt:vector>
  </TitlesOfParts>
  <Manager/>
  <Company> Medical Student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Ethics of Intimate Surgical Examinations: Teaching Tomorrow’s Doctors –  5 years on</dc:title>
  <dc:subject/>
  <dc:creator>Rachel Clancy</dc:creator>
  <cp:keywords/>
  <dc:description/>
  <cp:lastModifiedBy> </cp:lastModifiedBy>
  <cp:revision>78</cp:revision>
  <cp:lastPrinted>1601-01-01T00:00:00Z</cp:lastPrinted>
  <dcterms:created xsi:type="dcterms:W3CDTF">2009-03-31T20:09:26Z</dcterms:created>
  <dcterms:modified xsi:type="dcterms:W3CDTF">2010-06-17T14:07:09Z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TC102037941033</vt:lpwstr>
  </property>
</Properties>
</file>