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xls" ContentType="application/vnd.ms-exce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9" r:id="rId2"/>
    <p:sldId id="260" r:id="rId3"/>
    <p:sldId id="261" r:id="rId4"/>
    <p:sldId id="262" r:id="rId5"/>
    <p:sldId id="289" r:id="rId6"/>
    <p:sldId id="263" r:id="rId7"/>
    <p:sldId id="290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9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8" autoAdjust="0"/>
    <p:restoredTop sz="94660"/>
  </p:normalViewPr>
  <p:slideViewPr>
    <p:cSldViewPr>
      <p:cViewPr varScale="1">
        <p:scale>
          <a:sx n="70" d="100"/>
          <a:sy n="70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28842-D163-4813-837A-E566340ED284}" type="datetimeFigureOut">
              <a:rPr lang="en-GB" smtClean="0"/>
              <a:pPr/>
              <a:t>18/06/2010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710D1-50FC-4C85-9F2E-FDA1A7469D1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789D1-4D4C-4BD7-9AF4-E9840354AF74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1190D-09FB-4E14-9B9F-28AB83A47596}" type="datetimeFigureOut">
              <a:rPr lang="en-GB" smtClean="0"/>
              <a:pPr/>
              <a:t>18/06/2010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719A-E002-40B7-8A50-1B3AEB9E10B7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1190D-09FB-4E14-9B9F-28AB83A47596}" type="datetimeFigureOut">
              <a:rPr lang="en-GB" smtClean="0"/>
              <a:pPr/>
              <a:t>18/06/2010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719A-E002-40B7-8A50-1B3AEB9E10B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1190D-09FB-4E14-9B9F-28AB83A47596}" type="datetimeFigureOut">
              <a:rPr lang="en-GB" smtClean="0"/>
              <a:pPr/>
              <a:t>18/06/2010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719A-E002-40B7-8A50-1B3AEB9E10B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00B104B-ECA2-4746-AB77-661301D9B45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1190D-09FB-4E14-9B9F-28AB83A47596}" type="datetimeFigureOut">
              <a:rPr lang="en-GB" smtClean="0"/>
              <a:pPr/>
              <a:t>18/06/2010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719A-E002-40B7-8A50-1B3AEB9E10B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1190D-09FB-4E14-9B9F-28AB83A47596}" type="datetimeFigureOut">
              <a:rPr lang="en-GB" smtClean="0"/>
              <a:pPr/>
              <a:t>18/06/2010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719A-E002-40B7-8A50-1B3AEB9E10B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anchor="ctr" anchorCtr="0">
            <a:normAutofit/>
          </a:bodyPr>
          <a:lstStyle>
            <a:lvl1pPr>
              <a:defRPr sz="44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1190D-09FB-4E14-9B9F-28AB83A47596}" type="datetimeFigureOut">
              <a:rPr lang="en-GB" smtClean="0"/>
              <a:pPr/>
              <a:t>18/06/2010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719A-E002-40B7-8A50-1B3AEB9E10B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1190D-09FB-4E14-9B9F-28AB83A47596}" type="datetimeFigureOut">
              <a:rPr lang="en-GB" smtClean="0"/>
              <a:pPr/>
              <a:t>18/06/2010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719A-E002-40B7-8A50-1B3AEB9E10B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1190D-09FB-4E14-9B9F-28AB83A47596}" type="datetimeFigureOut">
              <a:rPr lang="en-GB" smtClean="0"/>
              <a:pPr/>
              <a:t>18/06/2010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719A-E002-40B7-8A50-1B3AEB9E10B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1190D-09FB-4E14-9B9F-28AB83A47596}" type="datetimeFigureOut">
              <a:rPr lang="en-GB" smtClean="0"/>
              <a:pPr/>
              <a:t>18/06/2010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719A-E002-40B7-8A50-1B3AEB9E10B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1190D-09FB-4E14-9B9F-28AB83A47596}" type="datetimeFigureOut">
              <a:rPr lang="en-GB" smtClean="0"/>
              <a:pPr/>
              <a:t>18/06/2010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719A-E002-40B7-8A50-1B3AEB9E10B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1190D-09FB-4E14-9B9F-28AB83A47596}" type="datetimeFigureOut">
              <a:rPr lang="en-GB" smtClean="0"/>
              <a:pPr/>
              <a:t>18/06/2010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4C8719A-E002-40B7-8A50-1B3AEB9E10B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81190D-09FB-4E14-9B9F-28AB83A47596}" type="datetimeFigureOut">
              <a:rPr lang="en-GB" smtClean="0"/>
              <a:pPr/>
              <a:t>18/06/2010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4C8719A-E002-40B7-8A50-1B3AEB9E10B7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44408" y="6237312"/>
            <a:ext cx="4191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Microsoft_Office_Excel_97-2003_Worksheet1.xls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Microsoft_Office_Excel_97-2003_Worksheet3.xls"/><Relationship Id="rId4" Type="http://schemas.openxmlformats.org/officeDocument/2006/relationships/oleObject" Target="../embeddings/Microsoft_Office_Excel_97-2003_Worksheet2.xls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E:\BADS\Lapband.wmv" TargetMode="Externa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Day Case Bariatric Surgery – </a:t>
            </a:r>
            <a:br>
              <a:rPr lang="en-GB" sz="3200" dirty="0"/>
            </a:br>
            <a:r>
              <a:rPr lang="en-GB" sz="2400" dirty="0"/>
              <a:t>Time to Revise the Guidelines from the Royal College of Surgeons of England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400" dirty="0"/>
              <a:t>W Hawkins, S Khan, M </a:t>
            </a:r>
            <a:r>
              <a:rPr lang="en-GB" sz="2400" dirty="0" err="1"/>
              <a:t>Seenath</a:t>
            </a:r>
            <a:r>
              <a:rPr lang="en-GB" sz="2400" dirty="0"/>
              <a:t>, P Super</a:t>
            </a:r>
          </a:p>
          <a:p>
            <a:r>
              <a:rPr lang="en-GB" sz="2400" dirty="0"/>
              <a:t>Heartlands Hospital, Birmingham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3266" y="4318992"/>
            <a:ext cx="2343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857760"/>
            <a:ext cx="1746433" cy="132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Day case gastric band surgery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sz="2000"/>
              <a:t>From 2007 we have offered day case to surgery for patients having laparoscopic gastric banding</a:t>
            </a:r>
          </a:p>
          <a:p>
            <a:pPr>
              <a:lnSpc>
                <a:spcPct val="90000"/>
              </a:lnSpc>
            </a:pPr>
            <a:endParaRPr lang="en-GB" sz="2000"/>
          </a:p>
          <a:p>
            <a:pPr>
              <a:lnSpc>
                <a:spcPct val="90000"/>
              </a:lnSpc>
            </a:pPr>
            <a:r>
              <a:rPr lang="en-GB" sz="2000"/>
              <a:t>Initial protocol:</a:t>
            </a:r>
          </a:p>
          <a:p>
            <a:pPr>
              <a:lnSpc>
                <a:spcPct val="90000"/>
              </a:lnSpc>
            </a:pPr>
            <a:endParaRPr lang="en-GB" sz="2000"/>
          </a:p>
          <a:p>
            <a:pPr lvl="1">
              <a:lnSpc>
                <a:spcPct val="90000"/>
              </a:lnSpc>
            </a:pPr>
            <a:r>
              <a:rPr lang="en-GB" sz="1800"/>
              <a:t>BMI </a:t>
            </a:r>
            <a:r>
              <a:rPr lang="en-GB" sz="1800">
                <a:cs typeface="Times New Roman" pitchFamily="18" charset="0"/>
              </a:rPr>
              <a:t>≤</a:t>
            </a:r>
            <a:r>
              <a:rPr lang="en-GB" sz="1800"/>
              <a:t> 60 Kg/m</a:t>
            </a:r>
            <a:r>
              <a:rPr lang="en-GB" sz="1800" baseline="30000"/>
              <a:t>2</a:t>
            </a:r>
          </a:p>
          <a:p>
            <a:pPr lvl="1">
              <a:lnSpc>
                <a:spcPct val="90000"/>
              </a:lnSpc>
            </a:pPr>
            <a:r>
              <a:rPr lang="en-GB" sz="1800"/>
              <a:t>Body weight ≤ 160 kg</a:t>
            </a:r>
          </a:p>
          <a:p>
            <a:pPr lvl="1">
              <a:lnSpc>
                <a:spcPct val="90000"/>
              </a:lnSpc>
            </a:pPr>
            <a:r>
              <a:rPr lang="en-GB" sz="1800"/>
              <a:t>ASA I – II</a:t>
            </a:r>
          </a:p>
          <a:p>
            <a:pPr lvl="1">
              <a:lnSpc>
                <a:spcPct val="90000"/>
              </a:lnSpc>
            </a:pPr>
            <a:r>
              <a:rPr lang="en-GB" sz="1800"/>
              <a:t>Fully independent patient with carer at home</a:t>
            </a:r>
          </a:p>
          <a:p>
            <a:pPr lvl="1">
              <a:lnSpc>
                <a:spcPct val="90000"/>
              </a:lnSpc>
            </a:pPr>
            <a:r>
              <a:rPr lang="en-GB" sz="1800"/>
              <a:t>Exclude</a:t>
            </a:r>
          </a:p>
          <a:p>
            <a:pPr lvl="2">
              <a:lnSpc>
                <a:spcPct val="90000"/>
              </a:lnSpc>
            </a:pPr>
            <a:r>
              <a:rPr lang="en-GB" sz="1600"/>
              <a:t>Insulin dependent diabetic</a:t>
            </a:r>
          </a:p>
          <a:p>
            <a:pPr lvl="2">
              <a:lnSpc>
                <a:spcPct val="90000"/>
              </a:lnSpc>
            </a:pPr>
            <a:r>
              <a:rPr lang="en-GB" sz="1600"/>
              <a:t>Obstructive sleep apnoea</a:t>
            </a:r>
            <a:endParaRPr lang="en-US" sz="1600"/>
          </a:p>
          <a:p>
            <a:pPr lvl="1">
              <a:lnSpc>
                <a:spcPct val="90000"/>
              </a:lnSpc>
            </a:pPr>
            <a:endParaRPr lang="en-GB" sz="1800"/>
          </a:p>
        </p:txBody>
      </p:sp>
      <p:sp>
        <p:nvSpPr>
          <p:cNvPr id="27659" name="Rectangle 11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2000" dirty="0"/>
              <a:t>Current protocol:</a:t>
            </a:r>
          </a:p>
          <a:p>
            <a:pPr>
              <a:lnSpc>
                <a:spcPct val="90000"/>
              </a:lnSpc>
            </a:pPr>
            <a:endParaRPr lang="en-GB" sz="2000" dirty="0"/>
          </a:p>
          <a:p>
            <a:pPr lvl="1">
              <a:lnSpc>
                <a:spcPct val="90000"/>
              </a:lnSpc>
            </a:pPr>
            <a:r>
              <a:rPr lang="en-GB" sz="1800" dirty="0"/>
              <a:t>Any BMI</a:t>
            </a:r>
          </a:p>
          <a:p>
            <a:pPr lvl="1">
              <a:lnSpc>
                <a:spcPct val="90000"/>
              </a:lnSpc>
            </a:pPr>
            <a:r>
              <a:rPr lang="en-GB" sz="1800" dirty="0"/>
              <a:t>Any body weight 	</a:t>
            </a:r>
          </a:p>
          <a:p>
            <a:pPr lvl="2">
              <a:lnSpc>
                <a:spcPct val="90000"/>
              </a:lnSpc>
            </a:pPr>
            <a:r>
              <a:rPr lang="en-GB" sz="1600" dirty="0"/>
              <a:t>Weight over 160kg admitted to main ward but still treated as a day case</a:t>
            </a:r>
          </a:p>
          <a:p>
            <a:pPr lvl="1">
              <a:lnSpc>
                <a:spcPct val="90000"/>
              </a:lnSpc>
            </a:pPr>
            <a:r>
              <a:rPr lang="en-GB" sz="1800" dirty="0"/>
              <a:t>ASA I – III at anaesthetists </a:t>
            </a:r>
            <a:r>
              <a:rPr lang="en-GB" sz="1800" dirty="0" smtClean="0"/>
              <a:t>discretion</a:t>
            </a:r>
          </a:p>
          <a:p>
            <a:pPr lvl="1">
              <a:lnSpc>
                <a:spcPct val="90000"/>
              </a:lnSpc>
            </a:pPr>
            <a:r>
              <a:rPr lang="en-GB" sz="1800" dirty="0" smtClean="0"/>
              <a:t>Fully independent patient with carer at home</a:t>
            </a:r>
            <a:endParaRPr lang="en-GB" sz="1800" dirty="0"/>
          </a:p>
          <a:p>
            <a:pPr lvl="1">
              <a:lnSpc>
                <a:spcPct val="90000"/>
              </a:lnSpc>
            </a:pPr>
            <a:r>
              <a:rPr lang="en-GB" sz="1800" dirty="0"/>
              <a:t>Exclude </a:t>
            </a:r>
          </a:p>
          <a:p>
            <a:pPr lvl="2">
              <a:lnSpc>
                <a:spcPct val="90000"/>
              </a:lnSpc>
            </a:pPr>
            <a:r>
              <a:rPr lang="en-GB" sz="1600" dirty="0"/>
              <a:t>Insulin dependent diabetic</a:t>
            </a:r>
          </a:p>
          <a:p>
            <a:pPr lvl="2">
              <a:lnSpc>
                <a:spcPct val="90000"/>
              </a:lnSpc>
            </a:pPr>
            <a:r>
              <a:rPr lang="en-GB" sz="1600" dirty="0" smtClean="0"/>
              <a:t>(Obstructive </a:t>
            </a:r>
            <a:r>
              <a:rPr lang="en-GB" sz="1600" dirty="0"/>
              <a:t>sleep </a:t>
            </a:r>
            <a:r>
              <a:rPr lang="en-GB" sz="1600" dirty="0" smtClean="0"/>
              <a:t>apnoea)</a:t>
            </a:r>
            <a:endParaRPr lang="en-GB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Day case protocol</a:t>
            </a:r>
          </a:p>
        </p:txBody>
      </p:sp>
      <p:sp>
        <p:nvSpPr>
          <p:cNvPr id="33801" name="Rectangle 9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1700" dirty="0"/>
              <a:t>Counselled about day case surgery and post-op care at initial clinic visit</a:t>
            </a:r>
          </a:p>
          <a:p>
            <a:pPr>
              <a:lnSpc>
                <a:spcPct val="80000"/>
              </a:lnSpc>
            </a:pPr>
            <a:r>
              <a:rPr lang="en-GB" sz="1700" dirty="0"/>
              <a:t>Day case fitness assessed preoperatively</a:t>
            </a:r>
          </a:p>
          <a:p>
            <a:pPr>
              <a:lnSpc>
                <a:spcPct val="80000"/>
              </a:lnSpc>
            </a:pPr>
            <a:r>
              <a:rPr lang="en-GB" sz="1700" dirty="0"/>
              <a:t>Admitted morning of the procedure</a:t>
            </a:r>
          </a:p>
          <a:p>
            <a:pPr>
              <a:lnSpc>
                <a:spcPct val="80000"/>
              </a:lnSpc>
            </a:pPr>
            <a:r>
              <a:rPr lang="en-GB" sz="1700" dirty="0"/>
              <a:t>Walk to theatre</a:t>
            </a:r>
          </a:p>
          <a:p>
            <a:pPr>
              <a:lnSpc>
                <a:spcPct val="80000"/>
              </a:lnSpc>
            </a:pPr>
            <a:r>
              <a:rPr lang="en-GB" sz="1700" dirty="0"/>
              <a:t>Standardised anaesthetic, anti-emetic and analgesic regimes</a:t>
            </a:r>
          </a:p>
          <a:p>
            <a:pPr>
              <a:lnSpc>
                <a:spcPct val="80000"/>
              </a:lnSpc>
            </a:pPr>
            <a:r>
              <a:rPr lang="en-GB" sz="1700" dirty="0"/>
              <a:t>LMWH 2 hours post-op</a:t>
            </a:r>
          </a:p>
          <a:p>
            <a:pPr>
              <a:lnSpc>
                <a:spcPct val="80000"/>
              </a:lnSpc>
            </a:pPr>
            <a:r>
              <a:rPr lang="en-GB" sz="1700" dirty="0"/>
              <a:t>Patients discharged within 10 hours of admission if they satisfied discharge criteria</a:t>
            </a:r>
          </a:p>
          <a:p>
            <a:pPr>
              <a:lnSpc>
                <a:spcPct val="80000"/>
              </a:lnSpc>
            </a:pPr>
            <a:r>
              <a:rPr lang="en-GB" sz="1700" dirty="0"/>
              <a:t>Walk out of hospital</a:t>
            </a:r>
          </a:p>
          <a:p>
            <a:pPr>
              <a:lnSpc>
                <a:spcPct val="80000"/>
              </a:lnSpc>
            </a:pPr>
            <a:r>
              <a:rPr lang="en-GB" sz="1700" dirty="0"/>
              <a:t>Contacted by telephone the following morning</a:t>
            </a:r>
          </a:p>
          <a:p>
            <a:pPr>
              <a:lnSpc>
                <a:spcPct val="80000"/>
              </a:lnSpc>
            </a:pPr>
            <a:r>
              <a:rPr lang="en-GB" sz="1700" dirty="0"/>
              <a:t>Followed up in clinic after 6 weeks</a:t>
            </a:r>
          </a:p>
          <a:p>
            <a:pPr>
              <a:lnSpc>
                <a:spcPct val="80000"/>
              </a:lnSpc>
            </a:pPr>
            <a:r>
              <a:rPr lang="en-GB" sz="1700" dirty="0"/>
              <a:t>Dietician led follow up </a:t>
            </a:r>
            <a:r>
              <a:rPr lang="en-GB" sz="1700" dirty="0" smtClean="0"/>
              <a:t>thereafter</a:t>
            </a:r>
            <a:endParaRPr lang="en-GB" sz="1700" dirty="0"/>
          </a:p>
        </p:txBody>
      </p:sp>
      <p:pic>
        <p:nvPicPr>
          <p:cNvPr id="33803" name="Picture 11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70463" y="1600200"/>
            <a:ext cx="3394075" cy="4525963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63563" y="-2332038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8918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919" name="Rectangle 7"/>
            <p:cNvSpPr>
              <a:spLocks noChangeArrowheads="1"/>
            </p:cNvSpPr>
            <p:nvPr/>
          </p:nvSpPr>
          <p:spPr bwMode="auto">
            <a:xfrm>
              <a:off x="5692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920" name="Rectangle 8"/>
            <p:cNvSpPr>
              <a:spLocks noChangeArrowheads="1"/>
            </p:cNvSpPr>
            <p:nvPr/>
          </p:nvSpPr>
          <p:spPr bwMode="auto">
            <a:xfrm>
              <a:off x="0" y="4201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921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90712" y="-2071726"/>
            <a:ext cx="12192000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9942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943" name="Rectangle 7"/>
            <p:cNvSpPr>
              <a:spLocks noChangeArrowheads="1"/>
            </p:cNvSpPr>
            <p:nvPr/>
          </p:nvSpPr>
          <p:spPr bwMode="auto">
            <a:xfrm>
              <a:off x="5692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944" name="Rectangle 8"/>
            <p:cNvSpPr>
              <a:spLocks noChangeArrowheads="1"/>
            </p:cNvSpPr>
            <p:nvPr/>
          </p:nvSpPr>
          <p:spPr bwMode="auto">
            <a:xfrm>
              <a:off x="0" y="4201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945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71668" y="-2071726"/>
            <a:ext cx="12192000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0966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67" name="Rectangle 7"/>
            <p:cNvSpPr>
              <a:spLocks noChangeArrowheads="1"/>
            </p:cNvSpPr>
            <p:nvPr/>
          </p:nvSpPr>
          <p:spPr bwMode="auto">
            <a:xfrm>
              <a:off x="5692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68" name="Rectangle 8"/>
            <p:cNvSpPr>
              <a:spLocks noChangeArrowheads="1"/>
            </p:cNvSpPr>
            <p:nvPr/>
          </p:nvSpPr>
          <p:spPr bwMode="auto">
            <a:xfrm>
              <a:off x="0" y="4201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69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85916" y="-2143164"/>
            <a:ext cx="12192000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1990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991" name="Rectangle 7"/>
            <p:cNvSpPr>
              <a:spLocks noChangeArrowheads="1"/>
            </p:cNvSpPr>
            <p:nvPr/>
          </p:nvSpPr>
          <p:spPr bwMode="auto">
            <a:xfrm>
              <a:off x="5692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992" name="Rectangle 8"/>
            <p:cNvSpPr>
              <a:spLocks noChangeArrowheads="1"/>
            </p:cNvSpPr>
            <p:nvPr/>
          </p:nvSpPr>
          <p:spPr bwMode="auto">
            <a:xfrm>
              <a:off x="0" y="4201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993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04894" y="-2181197"/>
            <a:ext cx="12192000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301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5" name="Rectangle 7"/>
            <p:cNvSpPr>
              <a:spLocks noChangeArrowheads="1"/>
            </p:cNvSpPr>
            <p:nvPr/>
          </p:nvSpPr>
          <p:spPr bwMode="auto">
            <a:xfrm>
              <a:off x="5692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6" name="Rectangle 8"/>
            <p:cNvSpPr>
              <a:spLocks noChangeArrowheads="1"/>
            </p:cNvSpPr>
            <p:nvPr/>
          </p:nvSpPr>
          <p:spPr bwMode="auto">
            <a:xfrm>
              <a:off x="0" y="4201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7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90580" y="-2252635"/>
            <a:ext cx="12192000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4038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039" name="Rectangle 7"/>
            <p:cNvSpPr>
              <a:spLocks noChangeArrowheads="1"/>
            </p:cNvSpPr>
            <p:nvPr/>
          </p:nvSpPr>
          <p:spPr bwMode="auto">
            <a:xfrm>
              <a:off x="5692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040" name="Rectangle 8"/>
            <p:cNvSpPr>
              <a:spLocks noChangeArrowheads="1"/>
            </p:cNvSpPr>
            <p:nvPr/>
          </p:nvSpPr>
          <p:spPr bwMode="auto">
            <a:xfrm>
              <a:off x="0" y="4201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041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62018" y="-2395511"/>
            <a:ext cx="12192000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5062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auto">
            <a:xfrm>
              <a:off x="5692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auto">
            <a:xfrm>
              <a:off x="0" y="4201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57354" y="-2181196"/>
            <a:ext cx="12192001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6086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087" name="Rectangle 7"/>
            <p:cNvSpPr>
              <a:spLocks noChangeArrowheads="1"/>
            </p:cNvSpPr>
            <p:nvPr/>
          </p:nvSpPr>
          <p:spPr bwMode="auto">
            <a:xfrm>
              <a:off x="5692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088" name="Rectangle 8"/>
            <p:cNvSpPr>
              <a:spLocks noChangeArrowheads="1"/>
            </p:cNvSpPr>
            <p:nvPr/>
          </p:nvSpPr>
          <p:spPr bwMode="auto">
            <a:xfrm>
              <a:off x="0" y="4201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089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RCS Eng guidelines</a:t>
            </a:r>
            <a:endParaRPr lang="en-US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1992 guidelines</a:t>
            </a:r>
          </a:p>
          <a:p>
            <a:r>
              <a:rPr lang="en-GB" dirty="0"/>
              <a:t>Remain the current guidelines</a:t>
            </a:r>
          </a:p>
          <a:p>
            <a:r>
              <a:rPr lang="en-GB" dirty="0"/>
              <a:t>Held in high regard by the public</a:t>
            </a:r>
          </a:p>
        </p:txBody>
      </p:sp>
      <p:pic>
        <p:nvPicPr>
          <p:cNvPr id="3086" name="Picture 4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06451" y="1844824"/>
            <a:ext cx="3045469" cy="4171230"/>
          </a:xfrm>
          <a:noFill/>
          <a:ln/>
        </p:spPr>
      </p:pic>
      <p:pic>
        <p:nvPicPr>
          <p:cNvPr id="3087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3552" y="1844824"/>
            <a:ext cx="3160376" cy="446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-42863" y="4783138"/>
            <a:ext cx="4557713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>
                <a:latin typeface="Times New Roman" pitchFamily="18" charset="0"/>
              </a:rPr>
              <a:t>  Dr T W Ogg                                British Association of Day Surgery</a:t>
            </a: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-90488" y="4183063"/>
            <a:ext cx="4637088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>
                <a:latin typeface="Times New Roman" pitchFamily="18" charset="0"/>
              </a:rPr>
              <a:t>   Mr P E M Jarrett                        British Association of Day Surgery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3" grpId="0" animBg="1"/>
      <p:bldP spid="309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57354" y="-2143164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7110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111" name="Rectangle 7"/>
            <p:cNvSpPr>
              <a:spLocks noChangeArrowheads="1"/>
            </p:cNvSpPr>
            <p:nvPr/>
          </p:nvSpPr>
          <p:spPr bwMode="auto">
            <a:xfrm>
              <a:off x="5692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112" name="Rectangle 8"/>
            <p:cNvSpPr>
              <a:spLocks noChangeArrowheads="1"/>
            </p:cNvSpPr>
            <p:nvPr/>
          </p:nvSpPr>
          <p:spPr bwMode="auto">
            <a:xfrm>
              <a:off x="0" y="4201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113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85907" y="-2152619"/>
            <a:ext cx="12601575" cy="1008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81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35" name="Rectangle 7"/>
            <p:cNvSpPr>
              <a:spLocks noChangeArrowheads="1"/>
            </p:cNvSpPr>
            <p:nvPr/>
          </p:nvSpPr>
          <p:spPr bwMode="auto">
            <a:xfrm>
              <a:off x="5692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36" name="Rectangle 8"/>
            <p:cNvSpPr>
              <a:spLocks noChangeArrowheads="1"/>
            </p:cNvSpPr>
            <p:nvPr/>
          </p:nvSpPr>
          <p:spPr bwMode="auto">
            <a:xfrm>
              <a:off x="0" y="4201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37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43106" y="-2466949"/>
            <a:ext cx="12192000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9158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159" name="Rectangle 7"/>
            <p:cNvSpPr>
              <a:spLocks noChangeArrowheads="1"/>
            </p:cNvSpPr>
            <p:nvPr/>
          </p:nvSpPr>
          <p:spPr bwMode="auto">
            <a:xfrm>
              <a:off x="5692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160" name="Rectangle 8"/>
            <p:cNvSpPr>
              <a:spLocks noChangeArrowheads="1"/>
            </p:cNvSpPr>
            <p:nvPr/>
          </p:nvSpPr>
          <p:spPr bwMode="auto">
            <a:xfrm>
              <a:off x="0" y="4201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161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19208" y="-2466949"/>
            <a:ext cx="12192000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0182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183" name="Rectangle 7"/>
            <p:cNvSpPr>
              <a:spLocks noChangeArrowheads="1"/>
            </p:cNvSpPr>
            <p:nvPr/>
          </p:nvSpPr>
          <p:spPr bwMode="auto">
            <a:xfrm>
              <a:off x="5692" y="0"/>
              <a:ext cx="68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184" name="Rectangle 8"/>
            <p:cNvSpPr>
              <a:spLocks noChangeArrowheads="1"/>
            </p:cNvSpPr>
            <p:nvPr/>
          </p:nvSpPr>
          <p:spPr bwMode="auto">
            <a:xfrm>
              <a:off x="0" y="4201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185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760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Aims</a:t>
            </a:r>
            <a:endParaRPr lang="en-GB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To see how far we are deviating from the  RCSEng guidelines on BMI and travelling time</a:t>
            </a:r>
          </a:p>
          <a:p>
            <a:r>
              <a:rPr lang="en-GB"/>
              <a:t>To demonstrate that despite this, we are providing safe surgery and peri-operative care to our patients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Methods</a:t>
            </a:r>
            <a:endParaRPr lang="en-GB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2800" dirty="0"/>
              <a:t>Retrospective audit of </a:t>
            </a:r>
            <a:r>
              <a:rPr lang="en-GB" sz="2800" dirty="0" smtClean="0"/>
              <a:t>prospectively collected data</a:t>
            </a:r>
          </a:p>
          <a:p>
            <a:pPr>
              <a:lnSpc>
                <a:spcPct val="80000"/>
              </a:lnSpc>
            </a:pPr>
            <a:r>
              <a:rPr lang="en-GB" sz="2800" dirty="0" smtClean="0"/>
              <a:t>Patients </a:t>
            </a:r>
            <a:r>
              <a:rPr lang="en-GB" sz="2800" dirty="0"/>
              <a:t>discharged as a day case after laparoscopic gastric banding </a:t>
            </a:r>
            <a:r>
              <a:rPr lang="en-GB" sz="2800" dirty="0" smtClean="0"/>
              <a:t>in </a:t>
            </a:r>
            <a:r>
              <a:rPr lang="en-GB" sz="2800" dirty="0"/>
              <a:t>our unit</a:t>
            </a:r>
          </a:p>
          <a:p>
            <a:pPr>
              <a:lnSpc>
                <a:spcPct val="80000"/>
              </a:lnSpc>
            </a:pPr>
            <a:r>
              <a:rPr lang="en-GB" sz="2800" dirty="0"/>
              <a:t>January – August 2009</a:t>
            </a:r>
          </a:p>
          <a:p>
            <a:pPr>
              <a:lnSpc>
                <a:spcPct val="80000"/>
              </a:lnSpc>
            </a:pPr>
            <a:r>
              <a:rPr lang="en-GB" sz="2800" dirty="0"/>
              <a:t>BMI recorded on admission</a:t>
            </a:r>
          </a:p>
          <a:p>
            <a:pPr>
              <a:lnSpc>
                <a:spcPct val="80000"/>
              </a:lnSpc>
            </a:pPr>
            <a:r>
              <a:rPr lang="en-GB" sz="2800" dirty="0"/>
              <a:t>Travelling time derived from patient’s postcode and </a:t>
            </a:r>
            <a:r>
              <a:rPr lang="en-GB" sz="2800" i="1" dirty="0"/>
              <a:t>AA </a:t>
            </a:r>
            <a:r>
              <a:rPr lang="en-GB" sz="2800" i="1" dirty="0" err="1"/>
              <a:t>routeplanner</a:t>
            </a:r>
            <a:r>
              <a:rPr lang="en-GB" sz="2800" dirty="0"/>
              <a:t> website</a:t>
            </a:r>
          </a:p>
          <a:p>
            <a:pPr>
              <a:lnSpc>
                <a:spcPct val="80000"/>
              </a:lnSpc>
            </a:pPr>
            <a:r>
              <a:rPr lang="en-GB" sz="2800" dirty="0"/>
              <a:t>Record of post-operative telephone call used to assess primary outcomes</a:t>
            </a:r>
          </a:p>
          <a:p>
            <a:pPr lvl="1">
              <a:lnSpc>
                <a:spcPct val="80000"/>
              </a:lnSpc>
            </a:pPr>
            <a:r>
              <a:rPr lang="en-GB" dirty="0" smtClean="0"/>
              <a:t>Early post-operative morbidity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Immediate </a:t>
            </a:r>
            <a:r>
              <a:rPr lang="en-GB" sz="2400" dirty="0"/>
              <a:t>readmission </a:t>
            </a:r>
            <a:r>
              <a:rPr lang="en-GB" sz="2400" dirty="0" smtClean="0"/>
              <a:t>rates</a:t>
            </a:r>
            <a:endParaRPr lang="en-GB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Results – Body Mass Index</a:t>
            </a:r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>
            <p:ph type="body" idx="1"/>
          </p:nvPr>
        </p:nvGraphicFramePr>
        <p:xfrm>
          <a:off x="876895" y="1652364"/>
          <a:ext cx="6575425" cy="4152900"/>
        </p:xfrm>
        <a:graphic>
          <a:graphicData uri="http://schemas.openxmlformats.org/presentationml/2006/ole">
            <p:oleObj spid="_x0000_s4098" name="Chart" r:id="rId4" imgW="6048375" imgH="3819525" progId="Excel.Sheet.8">
              <p:embed/>
            </p:oleObj>
          </a:graphicData>
        </a:graphic>
      </p:graphicFrame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3530600" y="5516563"/>
            <a:ext cx="48385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n = 129</a:t>
            </a:r>
          </a:p>
          <a:p>
            <a:r>
              <a:rPr lang="en-GB" dirty="0"/>
              <a:t>100% of patients breech the </a:t>
            </a:r>
            <a:r>
              <a:rPr lang="en-GB" dirty="0" err="1"/>
              <a:t>RCSEng</a:t>
            </a:r>
            <a:r>
              <a:rPr lang="en-GB" dirty="0"/>
              <a:t> guidelines</a:t>
            </a:r>
          </a:p>
          <a:p>
            <a:r>
              <a:rPr lang="en-GB" dirty="0"/>
              <a:t>Range 37 – 83 </a:t>
            </a:r>
            <a:r>
              <a:rPr lang="en-GB" dirty="0" smtClean="0"/>
              <a:t>(Weight 88 </a:t>
            </a:r>
            <a:r>
              <a:rPr lang="en-GB" dirty="0"/>
              <a:t>– 260kg)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Results – distance/time to hospital</a:t>
            </a:r>
          </a:p>
        </p:txBody>
      </p:sp>
      <p:graphicFrame>
        <p:nvGraphicFramePr>
          <p:cNvPr id="58375" name="Object 7"/>
          <p:cNvGraphicFramePr>
            <a:graphicFrameLocks noChangeAspect="1"/>
          </p:cNvGraphicFramePr>
          <p:nvPr>
            <p:ph type="body" sz="half" idx="1"/>
          </p:nvPr>
        </p:nvGraphicFramePr>
        <p:xfrm>
          <a:off x="457200" y="1844675"/>
          <a:ext cx="4038600" cy="2779713"/>
        </p:xfrm>
        <a:graphic>
          <a:graphicData uri="http://schemas.openxmlformats.org/presentationml/2006/ole">
            <p:oleObj spid="_x0000_s5122" name="Chart" r:id="rId4" imgW="6143625" imgH="4229100" progId="Excel.Sheet.8">
              <p:embed/>
            </p:oleObj>
          </a:graphicData>
        </a:graphic>
      </p:graphicFrame>
      <p:graphicFrame>
        <p:nvGraphicFramePr>
          <p:cNvPr id="58376" name="Object 8"/>
          <p:cNvGraphicFramePr>
            <a:graphicFrameLocks noChangeAspect="1"/>
          </p:cNvGraphicFramePr>
          <p:nvPr>
            <p:ph type="body" sz="half" idx="2"/>
          </p:nvPr>
        </p:nvGraphicFramePr>
        <p:xfrm>
          <a:off x="4714876" y="1887546"/>
          <a:ext cx="3817937" cy="2755900"/>
        </p:xfrm>
        <a:graphic>
          <a:graphicData uri="http://schemas.openxmlformats.org/presentationml/2006/ole">
            <p:oleObj spid="_x0000_s5123" name="Chart" r:id="rId5" imgW="6096000" imgH="4400550" progId="Excel.Sheet.8">
              <p:embed/>
            </p:oleObj>
          </a:graphicData>
        </a:graphic>
      </p:graphicFrame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539750" y="4797152"/>
            <a:ext cx="81724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n = 129</a:t>
            </a:r>
          </a:p>
          <a:p>
            <a:r>
              <a:rPr lang="en-GB" dirty="0"/>
              <a:t>47% of patients exceed the recommend maximum travelling time of 60 minutes</a:t>
            </a:r>
          </a:p>
          <a:p>
            <a:r>
              <a:rPr lang="en-GB" dirty="0"/>
              <a:t>Mean travelling time 65 minutes (</a:t>
            </a:r>
            <a:r>
              <a:rPr lang="en-GB" dirty="0" smtClean="0"/>
              <a:t>range 1-200 </a:t>
            </a:r>
            <a:r>
              <a:rPr lang="en-GB" dirty="0"/>
              <a:t>minutes)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2005" y="2059536"/>
            <a:ext cx="105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Distance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608556" y="2071678"/>
            <a:ext cx="1678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Travelling time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Results - morbidity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Nausea – 2 patients</a:t>
            </a:r>
          </a:p>
          <a:p>
            <a:r>
              <a:rPr lang="en-GB"/>
              <a:t>Mild dysphagia – 1 patient</a:t>
            </a:r>
          </a:p>
          <a:p>
            <a:endParaRPr lang="en-GB"/>
          </a:p>
          <a:p>
            <a:r>
              <a:rPr lang="en-GB"/>
              <a:t>All managed conservatively at home</a:t>
            </a:r>
          </a:p>
          <a:p>
            <a:endParaRPr lang="en-GB"/>
          </a:p>
          <a:p>
            <a:r>
              <a:rPr lang="en-GB"/>
              <a:t>No readmissions to hospital (Heartlands or their local hospital)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64"/>
            <a:ext cx="8229600" cy="1143000"/>
          </a:xfrm>
        </p:spPr>
        <p:txBody>
          <a:bodyPr anchor="ctr" anchorCtr="0"/>
          <a:lstStyle/>
          <a:p>
            <a:r>
              <a:rPr lang="en-GB" sz="4400" dirty="0"/>
              <a:t>Conclusions</a:t>
            </a:r>
            <a:endParaRPr lang="en-GB" dirty="0"/>
          </a:p>
        </p:txBody>
      </p:sp>
      <p:sp>
        <p:nvSpPr>
          <p:cNvPr id="63492" name="Rectangle 4"/>
          <p:cNvSpPr>
            <a:spLocks noGrp="1" noChangeArrowheads="1"/>
          </p:cNvSpPr>
          <p:nvPr>
            <p:ph sz="quarter" idx="1"/>
          </p:nvPr>
        </p:nvSpPr>
        <p:spPr>
          <a:xfrm>
            <a:off x="457200" y="3929066"/>
            <a:ext cx="4038600" cy="2808287"/>
          </a:xfrm>
        </p:spPr>
        <p:txBody>
          <a:bodyPr>
            <a:normAutofit fontScale="77500" lnSpcReduction="20000"/>
          </a:bodyPr>
          <a:lstStyle/>
          <a:p>
            <a:r>
              <a:rPr lang="en-GB" sz="2300" dirty="0" smtClean="0"/>
              <a:t>Constant review of our technique</a:t>
            </a:r>
          </a:p>
          <a:p>
            <a:r>
              <a:rPr lang="en-GB" sz="2300" dirty="0" smtClean="0"/>
              <a:t>Standardised </a:t>
            </a:r>
            <a:r>
              <a:rPr lang="en-GB" sz="2300" dirty="0" smtClean="0"/>
              <a:t>patient/theatre set up</a:t>
            </a:r>
          </a:p>
          <a:p>
            <a:r>
              <a:rPr lang="en-GB" sz="2300" dirty="0" smtClean="0"/>
              <a:t>Efficiency of movement </a:t>
            </a:r>
          </a:p>
          <a:p>
            <a:r>
              <a:rPr lang="en-GB" sz="2300" dirty="0" smtClean="0"/>
              <a:t>Ensure </a:t>
            </a:r>
            <a:r>
              <a:rPr lang="en-GB" sz="2300" dirty="0" smtClean="0"/>
              <a:t>operative field is totally dry</a:t>
            </a:r>
          </a:p>
          <a:p>
            <a:r>
              <a:rPr lang="en-GB" sz="2300" dirty="0" smtClean="0"/>
              <a:t>Short acting anaesthetic agents</a:t>
            </a:r>
          </a:p>
          <a:p>
            <a:r>
              <a:rPr lang="en-GB" sz="2300" dirty="0" smtClean="0"/>
              <a:t>Avoidance of opiates</a:t>
            </a:r>
          </a:p>
          <a:p>
            <a:r>
              <a:rPr lang="en-GB" sz="2300" dirty="0" smtClean="0"/>
              <a:t>Liberal use of </a:t>
            </a:r>
            <a:r>
              <a:rPr lang="en-GB" sz="2300" dirty="0" err="1" smtClean="0"/>
              <a:t>antiemetics</a:t>
            </a:r>
            <a:endParaRPr lang="en-GB" sz="2300" dirty="0" smtClean="0"/>
          </a:p>
          <a:p>
            <a:pPr lvl="1"/>
            <a:endParaRPr lang="en-GB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1741491"/>
            <a:ext cx="8229600" cy="2187575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Day case laparoscopic gastric banding can be performed safely, irrespective of where the patient lives or their </a:t>
            </a:r>
            <a:r>
              <a:rPr lang="en-GB" sz="2400" dirty="0" smtClean="0"/>
              <a:t>BMI</a:t>
            </a:r>
          </a:p>
          <a:p>
            <a:pPr>
              <a:lnSpc>
                <a:spcPct val="90000"/>
              </a:lnSpc>
            </a:pPr>
            <a:r>
              <a:rPr lang="en-GB" sz="2400" dirty="0" smtClean="0"/>
              <a:t>These findings can be generalised to other day case procedures</a:t>
            </a:r>
            <a:endParaRPr lang="en-GB" sz="2400" dirty="0"/>
          </a:p>
          <a:p>
            <a:pPr>
              <a:lnSpc>
                <a:spcPct val="90000"/>
              </a:lnSpc>
            </a:pPr>
            <a:r>
              <a:rPr lang="en-GB" sz="2400" dirty="0" smtClean="0"/>
              <a:t>From our </a:t>
            </a:r>
            <a:r>
              <a:rPr lang="en-GB" sz="2400" dirty="0"/>
              <a:t>experience </a:t>
            </a:r>
            <a:r>
              <a:rPr lang="en-GB" sz="2400" dirty="0" smtClean="0"/>
              <a:t>we believe that the </a:t>
            </a:r>
            <a:r>
              <a:rPr lang="en-GB" sz="2400" dirty="0"/>
              <a:t>drive </a:t>
            </a:r>
            <a:r>
              <a:rPr lang="en-GB" sz="2400" dirty="0" smtClean="0"/>
              <a:t>towards a high day </a:t>
            </a:r>
            <a:r>
              <a:rPr lang="en-GB" sz="2400" dirty="0"/>
              <a:t>case </a:t>
            </a:r>
            <a:r>
              <a:rPr lang="en-GB" sz="2400" dirty="0" smtClean="0"/>
              <a:t>rate has also led to an improvement in our surgical and anaesthetic standards</a:t>
            </a:r>
            <a:endParaRPr lang="en-GB" sz="2400" dirty="0"/>
          </a:p>
          <a:p>
            <a:pPr>
              <a:lnSpc>
                <a:spcPct val="90000"/>
              </a:lnSpc>
            </a:pPr>
            <a:endParaRPr lang="en-GB" sz="2400" dirty="0"/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2032000" y="32321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9" name="Lapband.wmv">
            <a:hlinkClick r:id="" action="ppaction://media"/>
          </p:cNvPr>
          <p:cNvPicPr>
            <a:picLocks noGrp="1" noRot="1" noChangeAspect="1"/>
          </p:cNvPicPr>
          <p:nvPr>
            <p:ph sz="quarter" idx="2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99992" y="3929066"/>
            <a:ext cx="3695056" cy="20784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9" name="Picture 2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79475" y="1557338"/>
            <a:ext cx="3192463" cy="4525962"/>
          </a:xfrm>
          <a:noFill/>
          <a:ln w="3175">
            <a:solidFill>
              <a:schemeClr val="bg2"/>
            </a:solidFill>
          </a:ln>
        </p:spPr>
      </p:pic>
      <p:pic>
        <p:nvPicPr>
          <p:cNvPr id="8200" name="Picture 2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68888" y="1600200"/>
            <a:ext cx="3195637" cy="4525963"/>
          </a:xfrm>
          <a:noFill/>
          <a:ln w="3175">
            <a:solidFill>
              <a:schemeClr val="bg2"/>
            </a:solidFill>
          </a:ln>
        </p:spPr>
      </p:pic>
      <p:sp>
        <p:nvSpPr>
          <p:cNvPr id="8216" name="Freeform 24"/>
          <p:cNvSpPr>
            <a:spLocks/>
          </p:cNvSpPr>
          <p:nvPr/>
        </p:nvSpPr>
        <p:spPr bwMode="auto">
          <a:xfrm>
            <a:off x="1331913" y="5013325"/>
            <a:ext cx="2376487" cy="144463"/>
          </a:xfrm>
          <a:custGeom>
            <a:avLst/>
            <a:gdLst/>
            <a:ahLst/>
            <a:cxnLst>
              <a:cxn ang="0">
                <a:pos x="317" y="91"/>
              </a:cxn>
              <a:cxn ang="0">
                <a:pos x="0" y="91"/>
              </a:cxn>
              <a:cxn ang="0">
                <a:pos x="0" y="45"/>
              </a:cxn>
              <a:cxn ang="0">
                <a:pos x="227" y="45"/>
              </a:cxn>
              <a:cxn ang="0">
                <a:pos x="227" y="0"/>
              </a:cxn>
              <a:cxn ang="0">
                <a:pos x="1497" y="0"/>
              </a:cxn>
              <a:cxn ang="0">
                <a:pos x="1497" y="45"/>
              </a:cxn>
              <a:cxn ang="0">
                <a:pos x="363" y="45"/>
              </a:cxn>
              <a:cxn ang="0">
                <a:pos x="363" y="91"/>
              </a:cxn>
              <a:cxn ang="0">
                <a:pos x="317" y="91"/>
              </a:cxn>
            </a:cxnLst>
            <a:rect l="0" t="0" r="r" b="b"/>
            <a:pathLst>
              <a:path w="1497" h="91">
                <a:moveTo>
                  <a:pt x="317" y="91"/>
                </a:moveTo>
                <a:lnTo>
                  <a:pt x="0" y="91"/>
                </a:lnTo>
                <a:lnTo>
                  <a:pt x="0" y="45"/>
                </a:lnTo>
                <a:lnTo>
                  <a:pt x="227" y="45"/>
                </a:lnTo>
                <a:lnTo>
                  <a:pt x="227" y="0"/>
                </a:lnTo>
                <a:lnTo>
                  <a:pt x="1497" y="0"/>
                </a:lnTo>
                <a:lnTo>
                  <a:pt x="1497" y="45"/>
                </a:lnTo>
                <a:lnTo>
                  <a:pt x="363" y="45"/>
                </a:lnTo>
                <a:lnTo>
                  <a:pt x="363" y="91"/>
                </a:lnTo>
                <a:lnTo>
                  <a:pt x="317" y="91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8217" name="Freeform 25"/>
          <p:cNvSpPr>
            <a:spLocks/>
          </p:cNvSpPr>
          <p:nvPr/>
        </p:nvSpPr>
        <p:spPr bwMode="auto">
          <a:xfrm>
            <a:off x="5435600" y="3716338"/>
            <a:ext cx="2592388" cy="217487"/>
          </a:xfrm>
          <a:custGeom>
            <a:avLst/>
            <a:gdLst/>
            <a:ahLst/>
            <a:cxnLst>
              <a:cxn ang="0">
                <a:pos x="1225" y="0"/>
              </a:cxn>
              <a:cxn ang="0">
                <a:pos x="1225" y="46"/>
              </a:cxn>
              <a:cxn ang="0">
                <a:pos x="0" y="46"/>
              </a:cxn>
              <a:cxn ang="0">
                <a:pos x="0" y="137"/>
              </a:cxn>
              <a:cxn ang="0">
                <a:pos x="46" y="137"/>
              </a:cxn>
              <a:cxn ang="0">
                <a:pos x="46" y="91"/>
              </a:cxn>
              <a:cxn ang="0">
                <a:pos x="1633" y="91"/>
              </a:cxn>
              <a:cxn ang="0">
                <a:pos x="1633" y="0"/>
              </a:cxn>
              <a:cxn ang="0">
                <a:pos x="1225" y="0"/>
              </a:cxn>
            </a:cxnLst>
            <a:rect l="0" t="0" r="r" b="b"/>
            <a:pathLst>
              <a:path w="1633" h="137">
                <a:moveTo>
                  <a:pt x="1225" y="0"/>
                </a:moveTo>
                <a:lnTo>
                  <a:pt x="1225" y="46"/>
                </a:lnTo>
                <a:lnTo>
                  <a:pt x="0" y="46"/>
                </a:lnTo>
                <a:lnTo>
                  <a:pt x="0" y="137"/>
                </a:lnTo>
                <a:lnTo>
                  <a:pt x="46" y="137"/>
                </a:lnTo>
                <a:lnTo>
                  <a:pt x="46" y="91"/>
                </a:lnTo>
                <a:lnTo>
                  <a:pt x="1633" y="91"/>
                </a:lnTo>
                <a:lnTo>
                  <a:pt x="1633" y="0"/>
                </a:lnTo>
                <a:lnTo>
                  <a:pt x="1225" y="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684213" y="3789363"/>
            <a:ext cx="7775575" cy="1439862"/>
            <a:chOff x="431" y="1162"/>
            <a:chExt cx="4898" cy="907"/>
          </a:xfrm>
        </p:grpSpPr>
        <p:sp>
          <p:nvSpPr>
            <p:cNvPr id="8219" name="Rectangle 27"/>
            <p:cNvSpPr>
              <a:spLocks noChangeArrowheads="1"/>
            </p:cNvSpPr>
            <p:nvPr/>
          </p:nvSpPr>
          <p:spPr bwMode="auto">
            <a:xfrm>
              <a:off x="431" y="1162"/>
              <a:ext cx="4898" cy="9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20" name="Rectangle 28"/>
            <p:cNvSpPr>
              <a:spLocks noChangeArrowheads="1"/>
            </p:cNvSpPr>
            <p:nvPr/>
          </p:nvSpPr>
          <p:spPr bwMode="auto">
            <a:xfrm>
              <a:off x="567" y="1344"/>
              <a:ext cx="3524" cy="2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21" name="Rectangle 29"/>
            <p:cNvSpPr>
              <a:spLocks noChangeArrowheads="1"/>
            </p:cNvSpPr>
            <p:nvPr/>
          </p:nvSpPr>
          <p:spPr bwMode="auto">
            <a:xfrm>
              <a:off x="748" y="1661"/>
              <a:ext cx="4400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22" name="Text Box 30"/>
            <p:cNvSpPr txBox="1">
              <a:spLocks noChangeArrowheads="1"/>
            </p:cNvSpPr>
            <p:nvPr/>
          </p:nvSpPr>
          <p:spPr bwMode="auto">
            <a:xfrm>
              <a:off x="476" y="1364"/>
              <a:ext cx="4853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300" dirty="0">
                  <a:latin typeface="Times New Roman" pitchFamily="18" charset="0"/>
                </a:rPr>
                <a:t>					                             </a:t>
              </a:r>
              <a:r>
                <a:rPr lang="en-GB" sz="1300" b="1" dirty="0">
                  <a:latin typeface="Times New Roman" pitchFamily="18" charset="0"/>
                </a:rPr>
                <a:t>Patients who are grossly </a:t>
              </a:r>
            </a:p>
            <a:p>
              <a:r>
                <a:rPr lang="en-GB" sz="1300" b="1" dirty="0">
                  <a:latin typeface="Times New Roman" pitchFamily="18" charset="0"/>
                </a:rPr>
                <a:t>obese should be excluded (i.e. body mass index, unclothed weight (Kg) divided by height (m2), greater than</a:t>
              </a:r>
            </a:p>
            <a:p>
              <a:r>
                <a:rPr lang="en-GB" sz="1300" b="1" dirty="0">
                  <a:latin typeface="Times New Roman" pitchFamily="18" charset="0"/>
                </a:rPr>
                <a:t>30)</a:t>
              </a:r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539750" y="1989138"/>
            <a:ext cx="7775575" cy="1439862"/>
            <a:chOff x="431" y="2387"/>
            <a:chExt cx="4898" cy="907"/>
          </a:xfrm>
        </p:grpSpPr>
        <p:sp>
          <p:nvSpPr>
            <p:cNvPr id="8224" name="Rectangle 32"/>
            <p:cNvSpPr>
              <a:spLocks noChangeArrowheads="1"/>
            </p:cNvSpPr>
            <p:nvPr/>
          </p:nvSpPr>
          <p:spPr bwMode="auto">
            <a:xfrm>
              <a:off x="431" y="2387"/>
              <a:ext cx="4898" cy="9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25" name="Text Box 33"/>
            <p:cNvSpPr txBox="1">
              <a:spLocks noChangeArrowheads="1"/>
            </p:cNvSpPr>
            <p:nvPr/>
          </p:nvSpPr>
          <p:spPr bwMode="auto">
            <a:xfrm>
              <a:off x="476" y="2704"/>
              <a:ext cx="4822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300" dirty="0">
                  <a:latin typeface="Times New Roman" pitchFamily="18" charset="0"/>
                </a:rPr>
                <a:t>                        </a:t>
              </a:r>
              <a:r>
                <a:rPr lang="en-GB" sz="1300" b="1" dirty="0">
                  <a:latin typeface="Times New Roman" pitchFamily="18" charset="0"/>
                </a:rPr>
                <a:t>The home must be within a reasonable distance of the hospital, preferably no more than one</a:t>
              </a:r>
            </a:p>
            <a:p>
              <a:r>
                <a:rPr lang="en-GB" sz="1300" b="1" dirty="0">
                  <a:latin typeface="Times New Roman" pitchFamily="18" charset="0"/>
                </a:rPr>
                <a:t>hour’s journey by car. 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6" grpId="0" animBg="1"/>
      <p:bldP spid="82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Conclusions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therefore suggest that the 18 year old recommendations </a:t>
            </a:r>
            <a:r>
              <a:rPr lang="en-GB" dirty="0" smtClean="0"/>
              <a:t>on Day Case Surgery from </a:t>
            </a:r>
            <a:r>
              <a:rPr lang="en-GB" dirty="0"/>
              <a:t>the Royal College of Surgeons of England </a:t>
            </a:r>
            <a:r>
              <a:rPr lang="en-GB" dirty="0" smtClean="0"/>
              <a:t>should be </a:t>
            </a:r>
            <a:r>
              <a:rPr lang="en-GB" dirty="0"/>
              <a:t>revised in line with modern </a:t>
            </a:r>
            <a:r>
              <a:rPr lang="en-GB" dirty="0" smtClean="0"/>
              <a:t>and laparoscopic practice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Day Case Bariatric Surgery – </a:t>
            </a:r>
            <a:br>
              <a:rPr lang="en-GB" sz="3200" dirty="0"/>
            </a:br>
            <a:r>
              <a:rPr lang="en-GB" sz="2400" dirty="0"/>
              <a:t>Time to Revise the Guidelines from the Royal College of Surgeons of England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400" dirty="0"/>
              <a:t>W Hawkins, S Khan, M </a:t>
            </a:r>
            <a:r>
              <a:rPr lang="en-GB" sz="2400" dirty="0" err="1"/>
              <a:t>Seenath</a:t>
            </a:r>
            <a:r>
              <a:rPr lang="en-GB" sz="2400" dirty="0"/>
              <a:t>, P Super</a:t>
            </a:r>
          </a:p>
          <a:p>
            <a:r>
              <a:rPr lang="en-GB" sz="2400" dirty="0"/>
              <a:t>Heartlands Hospital, Birmingham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3266" y="4318992"/>
            <a:ext cx="2343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857760"/>
            <a:ext cx="1746433" cy="132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Day case bariatric surgery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b="1" dirty="0" smtClean="0"/>
              <a:t>Outpatient Laparoscopic Gastric Banding: Initial Experience</a:t>
            </a:r>
          </a:p>
          <a:p>
            <a:pPr lvl="2"/>
            <a:r>
              <a:rPr lang="en-GB" dirty="0" smtClean="0"/>
              <a:t>Obesity Surgery, </a:t>
            </a:r>
            <a:r>
              <a:rPr lang="en-GB" b="1" dirty="0" smtClean="0"/>
              <a:t>14</a:t>
            </a:r>
            <a:r>
              <a:rPr lang="en-GB" dirty="0" smtClean="0"/>
              <a:t>, 1108-1110. 2004</a:t>
            </a:r>
          </a:p>
          <a:p>
            <a:pPr lvl="2"/>
            <a:r>
              <a:rPr lang="en-GB" dirty="0" err="1" smtClean="0"/>
              <a:t>Boudewin</a:t>
            </a:r>
            <a:r>
              <a:rPr lang="en-GB" dirty="0" smtClean="0"/>
              <a:t> De </a:t>
            </a:r>
            <a:r>
              <a:rPr lang="en-GB" dirty="0" err="1" smtClean="0"/>
              <a:t>Waele</a:t>
            </a:r>
            <a:r>
              <a:rPr lang="en-GB" dirty="0" smtClean="0"/>
              <a:t> et al, Bruges, Belgium</a:t>
            </a:r>
          </a:p>
          <a:p>
            <a:pPr lvl="1"/>
            <a:r>
              <a:rPr lang="en-GB" dirty="0" smtClean="0"/>
              <a:t>First publication</a:t>
            </a:r>
          </a:p>
          <a:p>
            <a:pPr lvl="1"/>
            <a:r>
              <a:rPr lang="en-GB" dirty="0" smtClean="0"/>
              <a:t>10 patients, Mean BMI 38.4, Mean stay 9.6 hours</a:t>
            </a:r>
          </a:p>
          <a:p>
            <a:endParaRPr lang="en-GB" dirty="0" smtClean="0"/>
          </a:p>
          <a:p>
            <a:r>
              <a:rPr lang="en-GB" b="1" dirty="0" smtClean="0"/>
              <a:t>Is Laparoscopic Adjustable Gastric Banding a Day Surgery Procedure?</a:t>
            </a:r>
          </a:p>
          <a:p>
            <a:pPr lvl="2"/>
            <a:r>
              <a:rPr lang="en-GB" dirty="0" smtClean="0"/>
              <a:t>Obesity Surgery, </a:t>
            </a:r>
            <a:r>
              <a:rPr lang="en-GB" b="1" dirty="0" smtClean="0"/>
              <a:t>14</a:t>
            </a:r>
            <a:r>
              <a:rPr lang="en-GB" dirty="0" smtClean="0"/>
              <a:t>, 1237-1240. 2004</a:t>
            </a:r>
          </a:p>
          <a:p>
            <a:pPr lvl="2"/>
            <a:r>
              <a:rPr lang="en-GB" dirty="0" smtClean="0"/>
              <a:t>Karin </a:t>
            </a:r>
            <a:r>
              <a:rPr lang="en-GB" dirty="0" err="1" smtClean="0"/>
              <a:t>Kormanova</a:t>
            </a:r>
            <a:r>
              <a:rPr lang="en-GB" dirty="0" smtClean="0"/>
              <a:t> et al, Prague, Czech Republic</a:t>
            </a:r>
          </a:p>
          <a:p>
            <a:pPr lvl="1"/>
            <a:r>
              <a:rPr lang="en-GB" dirty="0" smtClean="0"/>
              <a:t>20 patients</a:t>
            </a:r>
          </a:p>
          <a:p>
            <a:pPr lvl="1"/>
            <a:r>
              <a:rPr lang="en-GB" dirty="0" smtClean="0"/>
              <a:t>Mean BMI 42.3</a:t>
            </a:r>
          </a:p>
          <a:p>
            <a:pPr lvl="1"/>
            <a:r>
              <a:rPr lang="en-GB" dirty="0" smtClean="0"/>
              <a:t>Mean stay 21 hours (overnight)</a:t>
            </a:r>
          </a:p>
          <a:p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Day case bariatric surgery</a:t>
            </a:r>
            <a:endParaRPr lang="en-GB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GB" sz="1800" dirty="0">
                <a:solidFill>
                  <a:srgbClr val="3399FF"/>
                </a:solidFill>
                <a:cs typeface="Times New Roman" pitchFamily="18" charset="0"/>
              </a:rPr>
              <a:t/>
            </a:r>
            <a:br>
              <a:rPr lang="en-GB" sz="1800" dirty="0">
                <a:solidFill>
                  <a:srgbClr val="3399FF"/>
                </a:solidFill>
                <a:cs typeface="Times New Roman" pitchFamily="18" charset="0"/>
              </a:rPr>
            </a:br>
            <a:r>
              <a:rPr lang="en-GB" sz="1800" dirty="0">
                <a:solidFill>
                  <a:srgbClr val="3399FF"/>
                </a:solidFill>
                <a:cs typeface="Times New Roman" pitchFamily="18" charset="0"/>
              </a:rPr>
              <a:t/>
            </a:r>
            <a:br>
              <a:rPr lang="en-GB" sz="1800" dirty="0">
                <a:solidFill>
                  <a:srgbClr val="3399FF"/>
                </a:solidFill>
                <a:cs typeface="Times New Roman" pitchFamily="18" charset="0"/>
              </a:rPr>
            </a:br>
            <a:endParaRPr lang="en-GB" sz="1800" dirty="0"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sz="2800" dirty="0" smtClean="0">
                <a:cs typeface="Times New Roman" pitchFamily="18" charset="0"/>
              </a:rPr>
              <a:t>Dr Chris Coburn (Canada)</a:t>
            </a:r>
          </a:p>
          <a:p>
            <a:r>
              <a:rPr lang="en-GB" sz="2800" dirty="0" smtClean="0">
                <a:cs typeface="Times New Roman" pitchFamily="18" charset="0"/>
              </a:rPr>
              <a:t>Day case banding </a:t>
            </a:r>
          </a:p>
          <a:p>
            <a:r>
              <a:rPr lang="en-GB" sz="2800" dirty="0" smtClean="0">
                <a:cs typeface="Times New Roman" pitchFamily="18" charset="0"/>
              </a:rPr>
              <a:t>Over 98% patients being performed as day cases</a:t>
            </a:r>
          </a:p>
          <a:p>
            <a:r>
              <a:rPr lang="en-GB" sz="2800" dirty="0" smtClean="0">
                <a:cs typeface="Times New Roman" pitchFamily="18" charset="0"/>
              </a:rPr>
              <a:t>N </a:t>
            </a:r>
            <a:r>
              <a:rPr lang="en-GB" sz="2800" dirty="0" smtClean="0">
                <a:cs typeface="Arial" pitchFamily="34" charset="0"/>
              </a:rPr>
              <a:t>= 870.</a:t>
            </a:r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59941"/>
            <a:ext cx="4038600" cy="166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Day case bariatric surgery</a:t>
            </a:r>
            <a:endParaRPr lang="en-GB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GB" sz="1800" dirty="0">
                <a:solidFill>
                  <a:srgbClr val="3399FF"/>
                </a:solidFill>
                <a:cs typeface="Times New Roman" pitchFamily="18" charset="0"/>
              </a:rPr>
              <a:t/>
            </a:r>
            <a:br>
              <a:rPr lang="en-GB" sz="1800" dirty="0">
                <a:solidFill>
                  <a:srgbClr val="3399FF"/>
                </a:solidFill>
                <a:cs typeface="Times New Roman" pitchFamily="18" charset="0"/>
              </a:rPr>
            </a:br>
            <a:r>
              <a:rPr lang="en-GB" sz="1800" dirty="0">
                <a:solidFill>
                  <a:srgbClr val="3399FF"/>
                </a:solidFill>
                <a:cs typeface="Times New Roman" pitchFamily="18" charset="0"/>
              </a:rPr>
              <a:t/>
            </a:r>
            <a:br>
              <a:rPr lang="en-GB" sz="1800" dirty="0">
                <a:solidFill>
                  <a:srgbClr val="3399FF"/>
                </a:solidFill>
                <a:cs typeface="Times New Roman" pitchFamily="18" charset="0"/>
              </a:rPr>
            </a:br>
            <a:endParaRPr lang="en-GB" sz="1800" dirty="0"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sz="2000" b="1" dirty="0" smtClean="0">
                <a:solidFill>
                  <a:srgbClr val="3399FF"/>
                </a:solidFill>
                <a:cs typeface="Times New Roman" pitchFamily="18" charset="0"/>
              </a:rPr>
              <a:t>What is your normal length of stay for patients having had LAP-BAND surgery?</a:t>
            </a:r>
            <a:endParaRPr lang="en-GB" sz="2000" b="1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559941"/>
            <a:ext cx="4038600" cy="166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4633913" y="3101752"/>
          <a:ext cx="4041775" cy="2703512"/>
        </p:xfrm>
        <a:graphic>
          <a:graphicData uri="http://schemas.openxmlformats.org/presentationml/2006/ole">
            <p:oleObj spid="_x0000_s7170" name="Chart" r:id="rId5" imgW="6095872" imgH="4076726" progId="MSGraph.Chart.8">
              <p:embed followColorScheme="full"/>
            </p:oleObj>
          </a:graphicData>
        </a:graphic>
      </p:graphicFrame>
      <p:sp>
        <p:nvSpPr>
          <p:cNvPr id="8" name="Text Placeholder 7"/>
          <p:cNvSpPr txBox="1">
            <a:spLocks/>
          </p:cNvSpPr>
          <p:nvPr/>
        </p:nvSpPr>
        <p:spPr>
          <a:xfrm>
            <a:off x="457200" y="4425832"/>
            <a:ext cx="4040188" cy="659352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GB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Audience touch pad session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sz="2000" dirty="0" smtClean="0">
                <a:solidFill>
                  <a:srgbClr val="3399FF"/>
                </a:solidFill>
                <a:cs typeface="Times New Roman" pitchFamily="18" charset="0"/>
              </a:rPr>
              <a:t>Having seen these presentations, does the audience consider that same day discharge after LAP-BAND surgery is safe?</a:t>
            </a:r>
            <a:endParaRPr lang="en-GB" sz="2000" dirty="0" smtClean="0"/>
          </a:p>
        </p:txBody>
      </p:sp>
      <p:graphicFrame>
        <p:nvGraphicFramePr>
          <p:cNvPr id="8195" name="Object 4"/>
          <p:cNvGraphicFramePr>
            <a:graphicFrameLocks noChangeAspect="1"/>
          </p:cNvGraphicFramePr>
          <p:nvPr/>
        </p:nvGraphicFramePr>
        <p:xfrm>
          <a:off x="4637856" y="3399309"/>
          <a:ext cx="4038600" cy="2693987"/>
        </p:xfrm>
        <a:graphic>
          <a:graphicData uri="http://schemas.openxmlformats.org/presentationml/2006/ole">
            <p:oleObj spid="_x0000_s8195" name="Chart" r:id="rId4" imgW="6095872" imgH="4067265" progId="MSGraph.Chart.8">
              <p:embed followColorScheme="full"/>
            </p:oleObj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Day case bariatric surgery</a:t>
            </a:r>
            <a:endParaRPr lang="en-GB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GB" sz="1800" dirty="0">
                <a:solidFill>
                  <a:srgbClr val="3399FF"/>
                </a:solidFill>
                <a:cs typeface="Times New Roman" pitchFamily="18" charset="0"/>
              </a:rPr>
              <a:t/>
            </a:r>
            <a:br>
              <a:rPr lang="en-GB" sz="1800" dirty="0">
                <a:solidFill>
                  <a:srgbClr val="3399FF"/>
                </a:solidFill>
                <a:cs typeface="Times New Roman" pitchFamily="18" charset="0"/>
              </a:rPr>
            </a:br>
            <a:r>
              <a:rPr lang="en-GB" sz="1800" dirty="0">
                <a:solidFill>
                  <a:srgbClr val="3399FF"/>
                </a:solidFill>
                <a:cs typeface="Times New Roman" pitchFamily="18" charset="0"/>
              </a:rPr>
              <a:t/>
            </a:r>
            <a:br>
              <a:rPr lang="en-GB" sz="1800" dirty="0">
                <a:solidFill>
                  <a:srgbClr val="3399FF"/>
                </a:solidFill>
                <a:cs typeface="Times New Roman" pitchFamily="18" charset="0"/>
              </a:rPr>
            </a:br>
            <a:endParaRPr lang="en-GB" sz="1800" dirty="0"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559941"/>
            <a:ext cx="4038600" cy="166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 txBox="1">
            <a:spLocks/>
          </p:cNvSpPr>
          <p:nvPr/>
        </p:nvSpPr>
        <p:spPr>
          <a:xfrm>
            <a:off x="457200" y="4425832"/>
            <a:ext cx="4040188" cy="659352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GB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Audience touch pad session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Day case surgery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believe that day case surgery </a:t>
            </a:r>
          </a:p>
          <a:p>
            <a:pPr lvl="1"/>
            <a:r>
              <a:rPr lang="en-GB" dirty="0"/>
              <a:t>Is safe</a:t>
            </a:r>
          </a:p>
          <a:p>
            <a:pPr lvl="1"/>
            <a:r>
              <a:rPr lang="en-GB" dirty="0"/>
              <a:t>Encourages earlier mobility and thereby less morbidity</a:t>
            </a:r>
          </a:p>
          <a:p>
            <a:pPr lvl="1"/>
            <a:r>
              <a:rPr lang="en-GB" dirty="0"/>
              <a:t>Has cost benefits</a:t>
            </a:r>
          </a:p>
          <a:p>
            <a:pPr lvl="1"/>
            <a:r>
              <a:rPr lang="en-GB" dirty="0"/>
              <a:t>Is preferred by </a:t>
            </a:r>
            <a:r>
              <a:rPr lang="en-GB" dirty="0" smtClean="0"/>
              <a:t>patients</a:t>
            </a:r>
          </a:p>
          <a:p>
            <a:pPr lvl="1"/>
            <a:r>
              <a:rPr lang="en-GB" dirty="0" smtClean="0"/>
              <a:t>Promotes good surgical and anaesthetic practice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Our day case experience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Laparoscopic cholecystectomy (N &gt; 1000)</a:t>
            </a:r>
          </a:p>
          <a:p>
            <a:pPr lvl="1"/>
            <a:r>
              <a:rPr lang="en-GB" dirty="0"/>
              <a:t>&gt; 80% same day </a:t>
            </a:r>
            <a:r>
              <a:rPr lang="en-GB" dirty="0" smtClean="0"/>
              <a:t>discharge</a:t>
            </a:r>
          </a:p>
          <a:p>
            <a:pPr lvl="1"/>
            <a:endParaRPr lang="en-GB" dirty="0"/>
          </a:p>
          <a:p>
            <a:r>
              <a:rPr lang="en-GB" dirty="0"/>
              <a:t>Laparoscopic </a:t>
            </a:r>
            <a:r>
              <a:rPr lang="en-GB" dirty="0" err="1"/>
              <a:t>fundoplication</a:t>
            </a:r>
            <a:r>
              <a:rPr lang="en-GB" dirty="0"/>
              <a:t> (N &gt; 600)</a:t>
            </a:r>
          </a:p>
          <a:p>
            <a:pPr lvl="1"/>
            <a:r>
              <a:rPr lang="en-GB" dirty="0"/>
              <a:t>&gt; 76% same day </a:t>
            </a:r>
            <a:r>
              <a:rPr lang="en-GB" dirty="0" smtClean="0"/>
              <a:t>discharge</a:t>
            </a:r>
          </a:p>
          <a:p>
            <a:pPr lvl="1"/>
            <a:endParaRPr lang="en-GB" dirty="0"/>
          </a:p>
          <a:p>
            <a:r>
              <a:rPr lang="en-GB" dirty="0"/>
              <a:t>Laparoscopic Heller’s </a:t>
            </a:r>
            <a:r>
              <a:rPr lang="en-GB" dirty="0" err="1"/>
              <a:t>cardiomyotomy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&gt; 60% same day discharge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550</TotalTime>
  <Words>780</Words>
  <Application>Microsoft Office PowerPoint</Application>
  <PresentationFormat>On-screen Show (4:3)</PresentationFormat>
  <Paragraphs>167</Paragraphs>
  <Slides>31</Slides>
  <Notes>31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Flow</vt:lpstr>
      <vt:lpstr>Chart</vt:lpstr>
      <vt:lpstr>Day Case Bariatric Surgery –  Time to Revise the Guidelines from the Royal College of Surgeons of England</vt:lpstr>
      <vt:lpstr>RCS Eng guidelines</vt:lpstr>
      <vt:lpstr>Slide 3</vt:lpstr>
      <vt:lpstr>Day case bariatric surgery</vt:lpstr>
      <vt:lpstr>Day case bariatric surgery</vt:lpstr>
      <vt:lpstr>Day case bariatric surgery</vt:lpstr>
      <vt:lpstr>Day case bariatric surgery</vt:lpstr>
      <vt:lpstr>Day case surgery</vt:lpstr>
      <vt:lpstr>Our day case experience</vt:lpstr>
      <vt:lpstr>Day case gastric band surgery</vt:lpstr>
      <vt:lpstr>Day case protocol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Aims</vt:lpstr>
      <vt:lpstr>Methods</vt:lpstr>
      <vt:lpstr>Results – Body Mass Index</vt:lpstr>
      <vt:lpstr>Results – distance/time to hospital</vt:lpstr>
      <vt:lpstr>Results - morbidity</vt:lpstr>
      <vt:lpstr>Conclusions</vt:lpstr>
      <vt:lpstr>Conclusions</vt:lpstr>
      <vt:lpstr>Day Case Bariatric Surgery –  Time to Revise the Guidelines from the Royal College of Surgeons of England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William Hawkins</dc:creator>
  <cp:lastModifiedBy>as5532</cp:lastModifiedBy>
  <cp:revision>47</cp:revision>
  <dcterms:created xsi:type="dcterms:W3CDTF">2010-06-13T07:50:26Z</dcterms:created>
  <dcterms:modified xsi:type="dcterms:W3CDTF">2010-06-18T08:12:40Z</dcterms:modified>
</cp:coreProperties>
</file>