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4" r:id="rId3"/>
    <p:sldId id="287" r:id="rId4"/>
    <p:sldId id="257" r:id="rId5"/>
    <p:sldId id="295" r:id="rId6"/>
    <p:sldId id="258" r:id="rId7"/>
    <p:sldId id="259" r:id="rId8"/>
    <p:sldId id="294" r:id="rId9"/>
    <p:sldId id="278" r:id="rId10"/>
    <p:sldId id="267" r:id="rId11"/>
    <p:sldId id="271" r:id="rId12"/>
    <p:sldId id="268" r:id="rId13"/>
    <p:sldId id="293" r:id="rId14"/>
    <p:sldId id="286" r:id="rId15"/>
    <p:sldId id="284" r:id="rId16"/>
    <p:sldId id="281" r:id="rId17"/>
    <p:sldId id="282" r:id="rId18"/>
    <p:sldId id="288" r:id="rId19"/>
    <p:sldId id="272" r:id="rId20"/>
    <p:sldId id="270" r:id="rId21"/>
    <p:sldId id="275" r:id="rId22"/>
    <p:sldId id="277" r:id="rId23"/>
    <p:sldId id="274" r:id="rId24"/>
    <p:sldId id="276" r:id="rId25"/>
    <p:sldId id="292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85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40" autoAdjust="0"/>
    <p:restoredTop sz="92429" autoAdjust="0"/>
  </p:normalViewPr>
  <p:slideViewPr>
    <p:cSldViewPr>
      <p:cViewPr varScale="1">
        <p:scale>
          <a:sx n="73" d="100"/>
          <a:sy n="73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1"/>
  <c:chart>
    <c:title>
      <c:tx>
        <c:rich>
          <a:bodyPr/>
          <a:lstStyle/>
          <a:p>
            <a:pPr>
              <a:defRPr/>
            </a:pPr>
            <a:r>
              <a:rPr lang="en-US" dirty="0"/>
              <a:t>Age Distribution of </a:t>
            </a:r>
            <a:r>
              <a:rPr lang="en-US" dirty="0" smtClean="0"/>
              <a:t> Sample Population </a:t>
            </a:r>
            <a:endParaRPr lang="en-US" dirty="0"/>
          </a:p>
        </c:rich>
      </c:tx>
      <c:layout>
        <c:manualLayout>
          <c:xMode val="edge"/>
          <c:yMode val="edge"/>
          <c:x val="0.19465356297046821"/>
          <c:y val="2.1164315076102697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15 – 24  </c:v>
                </c:pt>
                <c:pt idx="1">
                  <c:v>25 – 34  </c:v>
                </c:pt>
                <c:pt idx="2">
                  <c:v>35 – 44  </c:v>
                </c:pt>
                <c:pt idx="3">
                  <c:v>45 – 54  </c:v>
                </c:pt>
                <c:pt idx="4">
                  <c:v>55 – 64  </c:v>
                </c:pt>
                <c:pt idx="5">
                  <c:v>65 – 74  </c:v>
                </c:pt>
                <c:pt idx="6">
                  <c:v>&gt;75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8.0000000000000154E-2</c:v>
                </c:pt>
                <c:pt idx="1">
                  <c:v>0.14000000000000001</c:v>
                </c:pt>
                <c:pt idx="2">
                  <c:v>0.2</c:v>
                </c:pt>
                <c:pt idx="3">
                  <c:v>0.2</c:v>
                </c:pt>
                <c:pt idx="4">
                  <c:v>0.17</c:v>
                </c:pt>
                <c:pt idx="5">
                  <c:v>0.13</c:v>
                </c:pt>
                <c:pt idx="6">
                  <c:v>8.0000000000000154E-2</c:v>
                </c:pt>
              </c:numCache>
            </c:numRef>
          </c:val>
        </c:ser>
        <c:marker val="1"/>
        <c:axId val="113764224"/>
        <c:axId val="113765760"/>
      </c:lineChart>
      <c:catAx>
        <c:axId val="113764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765760"/>
        <c:crosses val="autoZero"/>
        <c:auto val="1"/>
        <c:lblAlgn val="ctr"/>
        <c:lblOffset val="100"/>
      </c:catAx>
      <c:valAx>
        <c:axId val="1137657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764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  <c:spPr>
        <a:solidFill>
          <a:schemeClr val="tx1"/>
        </a:solidFill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1"/>
  <c:chart>
    <c:title>
      <c:tx>
        <c:rich>
          <a:bodyPr/>
          <a:lstStyle/>
          <a:p>
            <a:pPr>
              <a:defRPr/>
            </a:pPr>
            <a:r>
              <a:rPr lang="en-US"/>
              <a:t>BMI Distribution of Population </a:t>
            </a:r>
          </a:p>
        </c:rich>
      </c:tx>
      <c:layout>
        <c:manualLayout>
          <c:xMode val="edge"/>
          <c:yMode val="edge"/>
          <c:x val="0.25480333550299683"/>
          <c:y val="2.1596239873574199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Sheet1!$D$1</c:f>
              <c:strCache>
                <c:ptCount val="1"/>
                <c:pt idx="0">
                  <c:v>Population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Sheet1!$C$2:$C$7</c:f>
              <c:strCache>
                <c:ptCount val="6"/>
                <c:pt idx="0">
                  <c:v>&lt;20 </c:v>
                </c:pt>
                <c:pt idx="1">
                  <c:v>20-24 </c:v>
                </c:pt>
                <c:pt idx="2">
                  <c:v>25-29 </c:v>
                </c:pt>
                <c:pt idx="3">
                  <c:v>30-34 </c:v>
                </c:pt>
                <c:pt idx="4">
                  <c:v>35-39 </c:v>
                </c:pt>
                <c:pt idx="5">
                  <c:v>&gt;40 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3.0000000000000002E-2</c:v>
                </c:pt>
                <c:pt idx="1">
                  <c:v>0.28000000000000008</c:v>
                </c:pt>
                <c:pt idx="2">
                  <c:v>0.37000000000000038</c:v>
                </c:pt>
                <c:pt idx="3">
                  <c:v>0.22</c:v>
                </c:pt>
                <c:pt idx="4">
                  <c:v>8.0000000000000043E-2</c:v>
                </c:pt>
                <c:pt idx="5">
                  <c:v>2.0000000000000011E-2</c:v>
                </c:pt>
              </c:numCache>
            </c:numRef>
          </c:val>
        </c:ser>
        <c:marker val="1"/>
        <c:axId val="113815936"/>
        <c:axId val="113817472"/>
      </c:lineChart>
      <c:catAx>
        <c:axId val="1138159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817472"/>
        <c:crosses val="autoZero"/>
        <c:auto val="1"/>
        <c:lblAlgn val="ctr"/>
        <c:lblOffset val="100"/>
      </c:catAx>
      <c:valAx>
        <c:axId val="11381747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8159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  <c:spPr>
        <a:solidFill>
          <a:schemeClr val="tx1"/>
        </a:solidFill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58140-DA12-4482-9717-6AA28A55EC85}" type="datetimeFigureOut">
              <a:rPr lang="en-US" smtClean="0"/>
              <a:pPr/>
              <a:t>6/18/2010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7FA6-00C5-4A78-B31D-F250CBD1D8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afternoon ladies and gentleman. My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 is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Ibraheim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I’m an ST1 surgical SHO.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 for giving me the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opportunity to present to our study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called impact of BMI on admission rates after day case surgery. I apologise for the misprint in your packs.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mean patient age was 54year</a:t>
            </a:r>
            <a:r>
              <a:rPr lang="en-GB" baseline="0" dirty="0" smtClean="0"/>
              <a:t>s with a b</a:t>
            </a:r>
            <a:r>
              <a:rPr lang="en-GB" dirty="0" smtClean="0"/>
              <a:t>ell-shaped distribution</a:t>
            </a:r>
            <a:r>
              <a:rPr lang="en-GB" baseline="0" dirty="0" smtClean="0"/>
              <a:t> curve of our sample population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Our mean patient BMI was 28</a:t>
            </a:r>
            <a:r>
              <a:rPr lang="en-GB" baseline="0" dirty="0" smtClean="0"/>
              <a:t> with a b</a:t>
            </a:r>
            <a:r>
              <a:rPr lang="en-GB" dirty="0" smtClean="0"/>
              <a:t>ell-shaped distribution</a:t>
            </a:r>
            <a:r>
              <a:rPr lang="en-GB" baseline="0" dirty="0" smtClean="0"/>
              <a:t> curve of our sample population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dirty="0" smtClean="0"/>
              <a:t>32% of our patient population were</a:t>
            </a:r>
            <a:r>
              <a:rPr lang="en-GB" baseline="0" dirty="0" smtClean="0"/>
              <a:t> o</a:t>
            </a:r>
            <a:r>
              <a:rPr lang="en-GB" dirty="0" smtClean="0"/>
              <a:t>bese having</a:t>
            </a:r>
            <a:r>
              <a:rPr lang="en-GB" baseline="0" dirty="0" smtClean="0"/>
              <a:t> a </a:t>
            </a:r>
            <a:r>
              <a:rPr lang="en-GB" dirty="0" smtClean="0"/>
              <a:t>BMI&gt;30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8.9% of patients</a:t>
            </a:r>
            <a:r>
              <a:rPr lang="en-GB" baseline="0" dirty="0" smtClean="0"/>
              <a:t> were admitted following day case surgery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Interestingly 71% of those had a BMI&lt;30 but this was not statistically significant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results</a:t>
            </a:r>
            <a:r>
              <a:rPr lang="en-GB" baseline="0" dirty="0" smtClean="0"/>
              <a:t> show </a:t>
            </a:r>
            <a:r>
              <a:rPr lang="en-GB" dirty="0" smtClean="0"/>
              <a:t>BMI</a:t>
            </a:r>
            <a:r>
              <a:rPr lang="en-GB" baseline="0" dirty="0" smtClean="0"/>
              <a:t> has no effect on unplanned admission following day surgery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Neither does</a:t>
            </a:r>
            <a:r>
              <a:rPr lang="en-GB" baseline="0" dirty="0" smtClean="0"/>
              <a:t> patient sex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Smoking status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 ASA grades I – III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However there was a non-linear</a:t>
            </a:r>
            <a:r>
              <a:rPr lang="en-GB" baseline="0" dirty="0" smtClean="0"/>
              <a:t> relationship with increasing age and admission, with </a:t>
            </a:r>
            <a:r>
              <a:rPr lang="en-GB" dirty="0" smtClean="0"/>
              <a:t>patients</a:t>
            </a:r>
            <a:r>
              <a:rPr lang="en-GB" baseline="0" dirty="0" smtClean="0"/>
              <a:t> aged &gt;75 having a statistically significant risk of admission following day case surgery </a:t>
            </a:r>
          </a:p>
          <a:p>
            <a:endParaRPr lang="en-GB" dirty="0" smtClean="0"/>
          </a:p>
          <a:p>
            <a:r>
              <a:rPr lang="en-GB" dirty="0" smtClean="0"/>
              <a:t>This age group accounted for 8% of our</a:t>
            </a:r>
            <a:r>
              <a:rPr lang="en-GB" baseline="0" dirty="0" smtClean="0"/>
              <a:t> total sample </a:t>
            </a:r>
            <a:r>
              <a:rPr lang="en-GB" dirty="0" smtClean="0"/>
              <a:t>patient population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Also of</a:t>
            </a:r>
            <a:r>
              <a:rPr lang="en-GB" baseline="0" dirty="0" smtClean="0"/>
              <a:t> statistical significance patients undergoing a general surgical procedures as defined by the NHS treatment function codes had an increased rate of admission following day case surgery</a:t>
            </a:r>
            <a:endParaRPr lang="en-GB" dirty="0" smtClean="0"/>
          </a:p>
          <a:p>
            <a:r>
              <a:rPr lang="en-GB" dirty="0" smtClean="0"/>
              <a:t>(Treatment function code 110 = T&amp;O)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aseline="0" dirty="0" smtClean="0"/>
              <a:t> numbers needed to treat is 33 that is to say if we were to treat 33 patients with BMI&gt;30 as inpatients, we would prevent one day case admission.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is certainly not cost effective.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it reasonable to exercise caution when selecting obese patients for surgery?</a:t>
            </a:r>
          </a:p>
          <a:p>
            <a:r>
              <a:rPr lang="en-GB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widely accepted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obese patients have increase p</a:t>
            </a:r>
            <a:r>
              <a:rPr lang="en-GB" dirty="0" smtClean="0"/>
              <a:t>roblems with airways, venous access, and anatomical landmarks; Co-morbidities (diabetes, cardiovascular/</a:t>
            </a:r>
            <a:r>
              <a:rPr lang="en-GB" dirty="0" err="1" smtClean="0"/>
              <a:t>cerebrovascular</a:t>
            </a:r>
            <a:r>
              <a:rPr lang="en-GB" dirty="0" smtClean="0"/>
              <a:t> disease, OSA etc); More staff and special equipment may be required (operating tables, hoists etc)</a:t>
            </a:r>
          </a:p>
          <a:p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so-called obesity paradox is a term coined through studies looking at the protective effect obesity has on operative morbidity and or mortality</a:t>
            </a:r>
          </a:p>
          <a:p>
            <a:endParaRPr lang="en-GB" dirty="0" smtClean="0"/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2In a recent study on 118,707 patients </a:t>
            </a:r>
            <a:r>
              <a:rPr lang="en-GB" baseline="0" dirty="0" smtClean="0"/>
              <a:t>following </a:t>
            </a:r>
            <a:r>
              <a:rPr lang="en-GB" baseline="0" dirty="0" err="1" smtClean="0"/>
              <a:t>nonbariatric</a:t>
            </a:r>
            <a:r>
              <a:rPr lang="en-GB" baseline="0" dirty="0" smtClean="0"/>
              <a:t> general surgery as an inpatient found that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GB" baseline="0" dirty="0" smtClean="0"/>
              <a:t>oderately</a:t>
            </a:r>
            <a:r>
              <a:rPr lang="en-GB" dirty="0" smtClean="0"/>
              <a:t> obese and overweight</a:t>
            </a:r>
            <a:r>
              <a:rPr lang="en-GB" baseline="0" dirty="0" smtClean="0"/>
              <a:t> patients had lower mortality rates compared with control group, but this was increased in morbidly obese patients</a:t>
            </a:r>
          </a:p>
          <a:p>
            <a:endParaRPr lang="en-GB" baseline="0" dirty="0" smtClean="0"/>
          </a:p>
          <a:p>
            <a:r>
              <a:rPr lang="en-GB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study looked at the 30-day morbidity and mortality rates of at 1,659 obese patients post-vascular inpatient surgery and found it to be lower in mild obesity but increased in morbidly obese patients</a:t>
            </a:r>
          </a:p>
          <a:p>
            <a:endParaRPr lang="en-GB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baseline="30000" dirty="0" smtClean="0"/>
              <a:t>4</a:t>
            </a:r>
            <a:r>
              <a:rPr lang="en-GB" dirty="0" smtClean="0"/>
              <a:t>In another study 258 morbidly obese patients who received treatment in Royal Devon and Exeter Hospital day-surgery unit found no significant</a:t>
            </a:r>
            <a:r>
              <a:rPr lang="en-GB" baseline="0" dirty="0" smtClean="0"/>
              <a:t> morbidity in immediate post-op period.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DOH in its operational guide for day surgery asks clinicians deciding if their patient needs an operation  whether there is any justification in treating their case as an inpatient?”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dirty="0" smtClean="0"/>
              <a:t>In a study</a:t>
            </a:r>
            <a:r>
              <a:rPr lang="en-GB" baseline="0" dirty="0" smtClean="0"/>
              <a:t> done at Ayrshire hospital  looking at 4041 patients, 12% of those patients were excluded from day surgery  and were treated as inpatients purely based on BMI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Guidelines for day surgery excluding patients on grounds of BMI are based on anecdotal evidence.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Unfortunately these guidelines have led to the treatment of patients as inpatients who could have otherwise been managed as day cases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conclusion our study demonstrates</a:t>
            </a:r>
            <a:r>
              <a:rPr lang="en-GB" baseline="0" dirty="0" smtClean="0"/>
              <a:t> that</a:t>
            </a:r>
          </a:p>
          <a:p>
            <a:r>
              <a:rPr lang="en-GB" baseline="0" dirty="0" smtClean="0"/>
              <a:t>Sex, ASA I-III, and smoking status has no effect on patient admission following day surgery.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Increased rates of admission with increasing age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majority of admissions follow general surgery procedures as defined by NHS treatment function codes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Finally</a:t>
            </a:r>
          </a:p>
          <a:p>
            <a:endParaRPr lang="en-GB" baseline="0" dirty="0" smtClean="0"/>
          </a:p>
          <a:p>
            <a:r>
              <a:rPr lang="en-GB" baseline="0" dirty="0" smtClean="0"/>
              <a:t>Is it reasonable to exclude patients for day surgery based solely on BMI?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Our evidence-based study has shown overwhelmingly that BMI should no longer be considered when selecting patients for day case surgery.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Our study proves beyond</a:t>
            </a:r>
            <a:r>
              <a:rPr lang="en-GB" b="0" baseline="0" dirty="0" smtClean="0"/>
              <a:t> doubt that BMI should not be part of the selection criteria.</a:t>
            </a:r>
          </a:p>
          <a:p>
            <a:endParaRPr lang="en-GB" b="0" baseline="0" dirty="0" smtClean="0"/>
          </a:p>
          <a:p>
            <a:r>
              <a:rPr lang="en-GB" b="0" baseline="0" dirty="0" smtClean="0"/>
              <a:t>Obese patients are suitable for day surgery and there is no justification for treating them as inpatients</a:t>
            </a:r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Thank</a:t>
            </a:r>
            <a:r>
              <a:rPr lang="en-GB" baseline="0" dirty="0" smtClean="0"/>
              <a:t>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Association of Anaesthetists of Great Britain and Ireland in its 2007 guidelines</a:t>
            </a:r>
            <a:r>
              <a:rPr lang="en-GB" baseline="0" dirty="0" smtClean="0"/>
              <a:t> on the </a:t>
            </a:r>
            <a:r>
              <a:rPr lang="en-GB" baseline="0" dirty="0" err="1" smtClean="0"/>
              <a:t>peri</a:t>
            </a:r>
            <a:r>
              <a:rPr lang="en-GB" baseline="0" dirty="0" smtClean="0"/>
              <a:t>-operative management of the morbidly obese patients recommends that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BMI should not be used as the sole indicator of suitability for surgery or its location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baseline="0" dirty="0" smtClean="0"/>
              <a:t>Although criticised for its s</a:t>
            </a:r>
            <a:r>
              <a:rPr lang="en-GB" dirty="0" smtClean="0"/>
              <a:t>erious limitations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</a:t>
            </a:r>
            <a:r>
              <a:rPr lang="en-GB" dirty="0" smtClean="0"/>
              <a:t>study in 1989 looked at 9,000</a:t>
            </a:r>
            <a:r>
              <a:rPr lang="en-GB" baseline="0" dirty="0" smtClean="0"/>
              <a:t> patients and found that</a:t>
            </a:r>
            <a:r>
              <a:rPr lang="en-GB" dirty="0" smtClean="0"/>
              <a:t> BMI &gt; 30 was not</a:t>
            </a:r>
            <a:r>
              <a:rPr lang="en-GB" baseline="0" dirty="0" smtClean="0"/>
              <a:t> associated with increased admission following day case surgery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recently in a 2008 a study at the Mayo clinic which matched 235 patients BMI &gt;40 to</a:t>
            </a:r>
            <a:r>
              <a:rPr lang="en-GB" dirty="0" smtClean="0"/>
              <a:t> patients BMI &lt;25</a:t>
            </a:r>
            <a:r>
              <a:rPr lang="en-GB" baseline="0" dirty="0" smtClean="0"/>
              <a:t>, found no evidence to suggest increase unplanned admissions following day case surgery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Despite</a:t>
            </a:r>
            <a:r>
              <a:rPr lang="en-GB" baseline="0" dirty="0" smtClean="0"/>
              <a:t> this there </a:t>
            </a:r>
            <a:r>
              <a:rPr lang="en-GB" dirty="0" smtClean="0"/>
              <a:t>are</a:t>
            </a:r>
            <a:r>
              <a:rPr lang="en-GB" baseline="0" dirty="0" smtClean="0"/>
              <a:t> guidelines that have a cap on BMI when selecting patients for day case surgery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a national survey in 2002 85% of DSU’s routinely anaesthetised patients with BMIs&gt;30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</a:t>
            </a:r>
            <a:r>
              <a:rPr lang="en-GB" baseline="0" dirty="0" smtClean="0"/>
              <a:t> aim of our study was to see whether there was any relationship between BMI and rates of admission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study</a:t>
            </a:r>
            <a:r>
              <a:rPr lang="en-GB" baseline="0" dirty="0" smtClean="0"/>
              <a:t> was a retrospective cross-sectional multivariante analysis of 4,254 patients across a 9 month period in West Herts. NHS trust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</a:t>
            </a:r>
            <a:r>
              <a:rPr lang="en-GB" baseline="0" dirty="0" smtClean="0"/>
              <a:t> looked at BMI and other variables to eliminate bias and identify any other effect on admission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Initially 8,096 patients</a:t>
            </a:r>
            <a:r>
              <a:rPr lang="en-GB" baseline="0" dirty="0" smtClean="0"/>
              <a:t> were identified using information from the databases of which 6,266 met our inclusion criteria.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Of those, 2,012 did not have a complete variable set for analysis or were cases that did not take place e.g. DNA/cancelled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37% of patients were male</a:t>
            </a:r>
            <a:r>
              <a:rPr lang="en-GB" baseline="0" dirty="0" smtClean="0"/>
              <a:t> and 62% of patients were female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7FA6-00C5-4A78-B31D-F250CBD1D8D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CA20-0B4D-4EE4-B9F7-EA913B74E67F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2899-AE19-44AC-9A8E-5CF0F394571C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404BD-29B4-4F2D-ACDC-B3FC9AA9F031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13ED-ABD3-4D7D-A265-0512E6ADCF77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41A8-EF66-4CE8-95FD-78A22EE28EE0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B16B-5775-4F68-928F-B0EED5D962CF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A0F3-0634-4FE4-8A7D-603FB27183CD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C9F2-28FC-4C09-9396-5DFA8073372C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0566-A7D5-4943-9268-F037912D2988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D313-4A96-4A67-8B20-3624900BA318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002299D-108E-428C-8DFB-C0643D927BCA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78ACA0-D3B5-451F-B9C1-B8FFC740A267}" type="datetime1">
              <a:rPr lang="en-US" smtClean="0"/>
              <a:pPr/>
              <a:t>6/18/2010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GB" smtClean="0"/>
              <a:t>The Association of Anaesthetists of Great Britain and Ireland. Peri-Operative Management of the Morbidly Obese Patient (2007).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38A8CF-C5EF-4E0A-B344-D7388721EF8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sityresearch.nih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72074"/>
            <a:ext cx="91440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b="1" i="1" dirty="0" smtClean="0">
              <a:solidFill>
                <a:schemeClr val="bg1"/>
              </a:solidFill>
            </a:endParaRPr>
          </a:p>
          <a:p>
            <a:endParaRPr lang="en-GB" b="1" i="1" dirty="0" smtClean="0">
              <a:solidFill>
                <a:schemeClr val="bg1"/>
              </a:solidFill>
            </a:endParaRPr>
          </a:p>
          <a:p>
            <a:endParaRPr lang="en-GB" b="1" i="1" dirty="0" smtClean="0">
              <a:solidFill>
                <a:schemeClr val="bg1"/>
              </a:solidFill>
            </a:endParaRPr>
          </a:p>
          <a:p>
            <a:pPr algn="r"/>
            <a:endParaRPr lang="en-GB" b="1" i="1" dirty="0" smtClean="0">
              <a:solidFill>
                <a:schemeClr val="bg1"/>
              </a:solidFill>
            </a:endParaRPr>
          </a:p>
          <a:p>
            <a:pPr algn="r"/>
            <a:r>
              <a:rPr lang="en-GB" b="1" i="1" dirty="0" smtClean="0">
                <a:solidFill>
                  <a:schemeClr val="bg1"/>
                </a:solidFill>
              </a:rPr>
              <a:t>British </a:t>
            </a:r>
            <a:r>
              <a:rPr lang="en-GB" b="1" i="1" dirty="0" smtClean="0">
                <a:solidFill>
                  <a:schemeClr val="bg1"/>
                </a:solidFill>
              </a:rPr>
              <a:t>Association of Day Surgery </a:t>
            </a:r>
          </a:p>
          <a:p>
            <a:pPr algn="r"/>
            <a:r>
              <a:rPr lang="en-GB" b="1" i="1" dirty="0" smtClean="0">
                <a:solidFill>
                  <a:schemeClr val="bg1"/>
                </a:solidFill>
              </a:rPr>
              <a:t>ASM Portsmouth 17 – 18 June 2010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Impact of Body Mass Index on Admission Rates </a:t>
            </a:r>
            <a:r>
              <a:rPr lang="en-GB" dirty="0" smtClean="0"/>
              <a:t>A</a:t>
            </a:r>
            <a:r>
              <a:rPr lang="en-GB" b="1" dirty="0" smtClean="0"/>
              <a:t>fter Day Case Surgery</a:t>
            </a:r>
            <a:endParaRPr lang="en-GB" b="1" dirty="0"/>
          </a:p>
        </p:txBody>
      </p:sp>
      <p:pic>
        <p:nvPicPr>
          <p:cNvPr id="5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12092" y="3068960"/>
            <a:ext cx="61198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200" dirty="0" err="1" smtClean="0"/>
              <a:t>Ibraheim</a:t>
            </a:r>
            <a:r>
              <a:rPr lang="en-GB" sz="3200" dirty="0" smtClean="0"/>
              <a:t> </a:t>
            </a:r>
            <a:r>
              <a:rPr lang="en-GB" sz="3200" dirty="0"/>
              <a:t>El-Daly and </a:t>
            </a:r>
            <a:r>
              <a:rPr lang="en-GB" sz="3200" dirty="0" err="1" smtClean="0"/>
              <a:t>Amjid</a:t>
            </a:r>
            <a:r>
              <a:rPr lang="en-GB" sz="3200" dirty="0" smtClean="0"/>
              <a:t> Ali </a:t>
            </a:r>
            <a:r>
              <a:rPr lang="en-GB" sz="3200" dirty="0" err="1" smtClean="0"/>
              <a:t>Riaz</a:t>
            </a:r>
            <a:endParaRPr lang="en-GB" sz="3200" dirty="0" smtClean="0"/>
          </a:p>
          <a:p>
            <a:pPr algn="ctr"/>
            <a:endParaRPr lang="en-GB" sz="3200" dirty="0" smtClean="0"/>
          </a:p>
          <a:p>
            <a:pPr algn="ctr"/>
            <a:r>
              <a:rPr lang="en-GB" sz="2400" dirty="0" smtClean="0"/>
              <a:t>West Hertfordshire Hospitals NHS Trust</a:t>
            </a:r>
          </a:p>
          <a:p>
            <a:pPr algn="ctr"/>
            <a:r>
              <a:rPr lang="en-GB" sz="2400" dirty="0" smtClean="0"/>
              <a:t>(Watford and St Albans General Hospitals)</a:t>
            </a:r>
            <a:endParaRPr lang="en-GB" sz="2400" dirty="0"/>
          </a:p>
        </p:txBody>
      </p:sp>
      <p:pic>
        <p:nvPicPr>
          <p:cNvPr id="9" name="Picture 2" descr="http://www.bads.co.uk/bads/joomla/images/stories/badslogo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5" y="5143512"/>
            <a:ext cx="1128976" cy="1071570"/>
          </a:xfrm>
          <a:prstGeom prst="rect">
            <a:avLst/>
          </a:prstGeom>
          <a:noFill/>
        </p:spPr>
      </p:pic>
      <p:sp>
        <p:nvSpPr>
          <p:cNvPr id="50180" name="AutoShape 4" descr="###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182" name="AutoShape 6" descr="http://www.britevents.com/img/event_pictures/titles/portsmouth_guildha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184" name="AutoShape 8" descr="http://www.britevents.com/img/event_pictures/titles/portsmouth_guildha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186" name="AutoShape 10" descr="http://www.britevents.com/img/event_pictures/titles/portsmouth_guildha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188" name="AutoShape 12" descr="http://www.britevents.com/img/event_pictures/titles/portsmouth_guildhal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– Demographics (Sex)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endParaRPr lang="en-GB" b="1" dirty="0" smtClean="0"/>
          </a:p>
          <a:p>
            <a:pPr lvl="1">
              <a:buNone/>
            </a:pPr>
            <a:r>
              <a:rPr lang="en-GB" b="1" dirty="0" smtClean="0"/>
              <a:t>		</a:t>
            </a:r>
            <a:r>
              <a:rPr lang="en-GB" dirty="0" smtClean="0"/>
              <a:t>			1,589 (37%) patients</a:t>
            </a:r>
            <a:endParaRPr lang="en-GB" dirty="0" smtClean="0">
              <a:latin typeface="Malgun Gothic"/>
              <a:ea typeface="Malgun Gothic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r>
              <a:rPr lang="en-GB" dirty="0" smtClean="0"/>
              <a:t>					2,665</a:t>
            </a:r>
            <a:r>
              <a:rPr lang="en-GB" dirty="0" smtClean="0">
                <a:latin typeface="Malgun Gothic"/>
                <a:ea typeface="Malgun Gothic"/>
              </a:rPr>
              <a:t>	</a:t>
            </a:r>
            <a:r>
              <a:rPr lang="en-GB" dirty="0" smtClean="0"/>
              <a:t>(62%) patients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pic>
        <p:nvPicPr>
          <p:cNvPr id="1026" name="Picture 2" descr="C:\Users\ID\AppData\Local\Temp\Temporary Internet Files\Content.IE5\VM61RXZ4\MP90044228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3610" y="1928802"/>
            <a:ext cx="1524010" cy="1143008"/>
          </a:xfrm>
          <a:prstGeom prst="rect">
            <a:avLst/>
          </a:prstGeom>
          <a:noFill/>
        </p:spPr>
      </p:pic>
      <p:pic>
        <p:nvPicPr>
          <p:cNvPr id="1027" name="Picture 3" descr="C:\Users\ID\AppData\Local\Temp\Temporary Internet Files\Content.IE5\96XUZ144\MP90044228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5048" y="3637216"/>
            <a:ext cx="1285882" cy="1434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– Demographics (Age)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625609"/>
          </a:xfrm>
        </p:spPr>
        <p:txBody>
          <a:bodyPr/>
          <a:lstStyle/>
          <a:p>
            <a:r>
              <a:rPr lang="en-GB" dirty="0" smtClean="0"/>
              <a:t>Mean age 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≈</a:t>
            </a:r>
            <a:r>
              <a:rPr lang="en-GB" dirty="0" smtClean="0"/>
              <a:t> 54 years </a:t>
            </a:r>
            <a:endParaRPr lang="en-GB" dirty="0"/>
          </a:p>
        </p:txBody>
      </p:sp>
      <p:pic>
        <p:nvPicPr>
          <p:cNvPr id="5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/>
        </p:nvGraphicFramePr>
        <p:xfrm>
          <a:off x="3995936" y="2420888"/>
          <a:ext cx="51480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420888"/>
          <a:ext cx="4139953" cy="36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84"/>
                <a:gridCol w="1179259"/>
                <a:gridCol w="1580710"/>
              </a:tblGrid>
              <a:tr h="400044">
                <a:tc>
                  <a:txBody>
                    <a:bodyPr/>
                    <a:lstStyle/>
                    <a:p>
                      <a:r>
                        <a:rPr lang="en-GB" dirty="0" smtClean="0"/>
                        <a:t>Age 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Population</a:t>
                      </a:r>
                      <a:endParaRPr lang="en-GB" dirty="0"/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r>
                        <a:rPr lang="en-GB" dirty="0" smtClean="0"/>
                        <a:t>15 – 24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8%</a:t>
                      </a:r>
                      <a:endParaRPr lang="en-GB" dirty="0"/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r>
                        <a:rPr lang="en-GB" dirty="0" smtClean="0"/>
                        <a:t>25 – 34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14%</a:t>
                      </a:r>
                      <a:endParaRPr lang="en-GB" dirty="0"/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35 – 44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838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45 – 54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842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r>
                        <a:rPr lang="en-GB" dirty="0" smtClean="0"/>
                        <a:t>55 – 64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17%</a:t>
                      </a:r>
                      <a:endParaRPr lang="en-GB" dirty="0"/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r>
                        <a:rPr lang="en-GB" dirty="0" smtClean="0"/>
                        <a:t>65 – 74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13%</a:t>
                      </a:r>
                      <a:endParaRPr lang="en-GB" dirty="0"/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r>
                        <a:rPr lang="en-GB" dirty="0" smtClean="0"/>
                        <a:t>&gt;75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8%</a:t>
                      </a:r>
                      <a:endParaRPr lang="en-GB" dirty="0"/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4,254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851920" y="2420888"/>
          <a:ext cx="52920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Methods – Demographics (BMI)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420888"/>
          <a:ext cx="4067945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/>
                <a:gridCol w="1088334"/>
                <a:gridCol w="1719979"/>
              </a:tblGrid>
              <a:tr h="441049">
                <a:tc>
                  <a:txBody>
                    <a:bodyPr/>
                    <a:lstStyle/>
                    <a:p>
                      <a:r>
                        <a:rPr lang="en-GB" dirty="0" smtClean="0"/>
                        <a:t>BMI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Population</a:t>
                      </a:r>
                      <a:endParaRPr lang="en-GB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en-GB" dirty="0" smtClean="0"/>
                        <a:t>&lt;20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3%</a:t>
                      </a:r>
                      <a:endParaRPr lang="en-GB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20-24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1,186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28%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25-29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1,555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37%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30-34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938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22%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35-39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352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8%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&gt;40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85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4,254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1700808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 BMI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</a:rPr>
              <a:t>≈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95736" y="4077072"/>
            <a:ext cx="914400" cy="1676400"/>
          </a:xfrm>
          <a:prstGeom prst="ellipse">
            <a:avLst/>
          </a:prstGeom>
          <a:noFill/>
          <a:ln w="412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– Overall Admission Rates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Admission rates 8.9% (379 of 4,254 patients)</a:t>
            </a:r>
          </a:p>
          <a:p>
            <a:pPr lvl="1"/>
            <a:r>
              <a:rPr lang="en-GB" dirty="0" smtClean="0"/>
              <a:t>BMI &lt;30 (71%): n</a:t>
            </a:r>
            <a:r>
              <a:rPr lang="it-IT" dirty="0" smtClean="0"/>
              <a:t>ot statistically significant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3645024"/>
            <a:ext cx="50482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– Effects of BMI on Admission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GB" dirty="0" smtClean="0"/>
              <a:t>No statistical significance</a:t>
            </a:r>
          </a:p>
          <a:p>
            <a:endParaRPr lang="en-GB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print"/>
          <a:srcRect l="1993" r="5522"/>
          <a:stretch>
            <a:fillRect/>
          </a:stretch>
        </p:blipFill>
        <p:spPr bwMode="auto">
          <a:xfrm>
            <a:off x="4357686" y="2730500"/>
            <a:ext cx="4786314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2786058"/>
            <a:ext cx="4299985" cy="289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– Effects of Sex on Admission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statistical significance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15" y="2564904"/>
            <a:ext cx="5345185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38766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– Effects of Smoking status on Admission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statistical significance </a:t>
            </a:r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0337" y="2420888"/>
            <a:ext cx="5513663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653136"/>
            <a:ext cx="3619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– Effects of ASA on Admission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statistical significance </a:t>
            </a:r>
          </a:p>
          <a:p>
            <a:endParaRPr lang="en-GB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348880"/>
            <a:ext cx="5508104" cy="442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3819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– Effects of Age on Admission</a:t>
            </a:r>
            <a:endParaRPr lang="en-GB" dirty="0"/>
          </a:p>
        </p:txBody>
      </p:sp>
      <p:pic>
        <p:nvPicPr>
          <p:cNvPr id="5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3581400" y="1981200"/>
            <a:ext cx="5782674" cy="4653136"/>
            <a:chOff x="3581400" y="1981200"/>
            <a:chExt cx="5782674" cy="46531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1400" y="1981200"/>
              <a:ext cx="5782674" cy="465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6781800" y="3657600"/>
              <a:ext cx="914400" cy="1676400"/>
            </a:xfrm>
            <a:prstGeom prst="ellipse">
              <a:avLst/>
            </a:prstGeom>
            <a:noFill/>
            <a:ln w="412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3200400"/>
              <a:ext cx="308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5191"/>
            <a:ext cx="4104456" cy="4625609"/>
          </a:xfrm>
        </p:spPr>
        <p:txBody>
          <a:bodyPr>
            <a:normAutofit/>
          </a:bodyPr>
          <a:lstStyle/>
          <a:p>
            <a:r>
              <a:rPr lang="en-GB" dirty="0" smtClean="0"/>
              <a:t>Increased admission </a:t>
            </a:r>
            <a:r>
              <a:rPr lang="en-GB" b="1" dirty="0" smtClean="0"/>
              <a:t>76–85 years</a:t>
            </a:r>
          </a:p>
          <a:p>
            <a:r>
              <a:rPr lang="en-GB" dirty="0" smtClean="0"/>
              <a:t>8% population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– Effects of  Surgical procedures on Admission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Increased admission rates in patients undergoing </a:t>
            </a:r>
            <a:r>
              <a:rPr lang="en-GB" b="1" dirty="0" smtClean="0"/>
              <a:t>general surgical</a:t>
            </a:r>
            <a:r>
              <a:rPr lang="en-GB" dirty="0" smtClean="0"/>
              <a:t> procedure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8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0" y="2840062"/>
            <a:ext cx="9144000" cy="4017938"/>
            <a:chOff x="0" y="2840062"/>
            <a:chExt cx="9144000" cy="40179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734" r="7047" b="1747"/>
            <a:stretch>
              <a:fillRect/>
            </a:stretch>
          </p:blipFill>
          <p:spPr bwMode="auto">
            <a:xfrm>
              <a:off x="4429124" y="2840062"/>
              <a:ext cx="4714876" cy="4017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071942"/>
              <a:ext cx="448922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4788024" y="3717032"/>
              <a:ext cx="914400" cy="1676400"/>
            </a:xfrm>
            <a:prstGeom prst="ellipse">
              <a:avLst/>
            </a:prstGeom>
            <a:noFill/>
            <a:ln w="412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3284984"/>
              <a:ext cx="308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Is it reasonable to exercise caution in selecting obese patients for surgery?  </a:t>
            </a:r>
          </a:p>
          <a:p>
            <a:pPr lvl="1"/>
            <a:r>
              <a:rPr lang="en-GB" dirty="0" smtClean="0"/>
              <a:t>Yes</a:t>
            </a:r>
            <a:r>
              <a:rPr lang="en-GB" baseline="30000" dirty="0" smtClean="0"/>
              <a:t>1</a:t>
            </a:r>
          </a:p>
          <a:p>
            <a:r>
              <a:rPr lang="en-US" dirty="0" smtClean="0"/>
              <a:t>Influence of obesity on morbidity/mortality – “</a:t>
            </a:r>
            <a:r>
              <a:rPr lang="en-GB" dirty="0" smtClean="0"/>
              <a:t>obesity paradox”</a:t>
            </a:r>
          </a:p>
          <a:p>
            <a:pPr lvl="1"/>
            <a:r>
              <a:rPr lang="en-US" dirty="0" smtClean="0"/>
              <a:t>Lower mortality rates post-inpatient </a:t>
            </a:r>
            <a:r>
              <a:rPr lang="en-US" dirty="0" err="1" smtClean="0"/>
              <a:t>nonbariatric</a:t>
            </a:r>
            <a:r>
              <a:rPr lang="en-US" dirty="0" smtClean="0"/>
              <a:t> general surgery </a:t>
            </a:r>
            <a:r>
              <a:rPr lang="en-GB" dirty="0" smtClean="0"/>
              <a:t>of 118,707 patients</a:t>
            </a:r>
            <a:r>
              <a:rPr lang="en-US" baseline="30000" dirty="0" smtClean="0"/>
              <a:t>2</a:t>
            </a:r>
            <a:endParaRPr lang="en-GB" dirty="0" smtClean="0"/>
          </a:p>
          <a:p>
            <a:pPr lvl="1"/>
            <a:r>
              <a:rPr lang="en-US" dirty="0" smtClean="0"/>
              <a:t>Lower 30-day morbidity and  mortality post-inpatient vascular surgery in mild obesity; but increased in BMI&gt;40</a:t>
            </a:r>
            <a:r>
              <a:rPr lang="en-US" baseline="30000" dirty="0" smtClean="0"/>
              <a:t>3</a:t>
            </a:r>
            <a:endParaRPr lang="en-GB" dirty="0" smtClean="0"/>
          </a:p>
          <a:p>
            <a:pPr lvl="1"/>
            <a:r>
              <a:rPr lang="en-GB" dirty="0" smtClean="0"/>
              <a:t>No significant morbidity in immediate post-op period</a:t>
            </a:r>
            <a:r>
              <a:rPr lang="en-GB" baseline="30000" dirty="0" smtClean="0"/>
              <a:t> </a:t>
            </a:r>
            <a:r>
              <a:rPr lang="en-GB" dirty="0" smtClean="0"/>
              <a:t>when treating morbidly obese patients as day cases</a:t>
            </a:r>
            <a:r>
              <a:rPr lang="en-GB" baseline="30000" dirty="0" smtClean="0"/>
              <a:t>4</a:t>
            </a:r>
            <a:endParaRPr lang="en-GB" dirty="0" smtClean="0"/>
          </a:p>
          <a:p>
            <a:pPr lvl="1">
              <a:buNone/>
            </a:pPr>
            <a:endParaRPr lang="en-GB" baseline="30000" dirty="0" smtClean="0"/>
          </a:p>
          <a:p>
            <a:endParaRPr lang="en-GB" dirty="0" smtClean="0"/>
          </a:p>
          <a:p>
            <a:endParaRPr lang="en-GB" baseline="30000" dirty="0" smtClean="0"/>
          </a:p>
          <a:p>
            <a:endParaRPr lang="en-GB" baseline="30000" dirty="0" smtClean="0"/>
          </a:p>
        </p:txBody>
      </p:sp>
      <p:pic>
        <p:nvPicPr>
          <p:cNvPr id="5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021288"/>
            <a:ext cx="80648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050" baseline="30000" dirty="0" smtClean="0"/>
              <a:t>1 </a:t>
            </a:r>
            <a:r>
              <a:rPr lang="en-GB" sz="1050" dirty="0" smtClean="0"/>
              <a:t>British Journal of Anaesthesia 2007 99(3):449</a:t>
            </a:r>
          </a:p>
          <a:p>
            <a:r>
              <a:rPr lang="en-GB" sz="1050" baseline="30000" dirty="0" smtClean="0"/>
              <a:t>2</a:t>
            </a:r>
            <a:r>
              <a:rPr lang="en-GB" sz="1050" dirty="0" smtClean="0"/>
              <a:t> The obesity paradox: body mass index and outcomes in patients undergoing non-bariatric general surgery. </a:t>
            </a:r>
            <a:r>
              <a:rPr lang="en-GB" sz="1050" u="sng" dirty="0" smtClean="0"/>
              <a:t>Ann Surg.</a:t>
            </a:r>
            <a:r>
              <a:rPr lang="en-GB" sz="1050" dirty="0" smtClean="0"/>
              <a:t> 2009 Jul;250(1):166-72</a:t>
            </a:r>
          </a:p>
          <a:p>
            <a:r>
              <a:rPr lang="en-GB" sz="1050" baseline="30000" dirty="0" smtClean="0"/>
              <a:t>3</a:t>
            </a:r>
            <a:r>
              <a:rPr lang="en-US" sz="1050" dirty="0" smtClean="0"/>
              <a:t> The influence of body mass index obesity status on vascular surgery 30-day morbidity and mortality J </a:t>
            </a:r>
            <a:r>
              <a:rPr lang="en-US" sz="1050" dirty="0" err="1" smtClean="0"/>
              <a:t>Vasc</a:t>
            </a:r>
            <a:r>
              <a:rPr lang="en-US" sz="1050" dirty="0" smtClean="0"/>
              <a:t> Surg. 2009 Jan;49(1):140-7, 147.e1; discussion 147. </a:t>
            </a:r>
            <a:r>
              <a:rPr lang="en-US" sz="1050" dirty="0" err="1" smtClean="0"/>
              <a:t>Epub</a:t>
            </a:r>
            <a:r>
              <a:rPr lang="en-US" sz="1050" dirty="0" smtClean="0"/>
              <a:t> 2008 Nov 22</a:t>
            </a:r>
          </a:p>
          <a:p>
            <a:r>
              <a:rPr lang="en-GB" sz="1050" baseline="30000" dirty="0" smtClean="0"/>
              <a:t>4</a:t>
            </a:r>
            <a:r>
              <a:rPr lang="en-GB" sz="1050" dirty="0" smtClean="0"/>
              <a:t> Davies KE, Houghton K, Montgomery JE; Obesity and day-case surgery; Anaesthesia; 2001 Nov;56(11):1112-5.)</a:t>
            </a:r>
          </a:p>
          <a:p>
            <a:endParaRPr lang="en-GB" sz="105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99592" y="6021288"/>
            <a:ext cx="7643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 – Numbers Needed to Treat (NNT)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NNT = 33</a:t>
            </a:r>
          </a:p>
          <a:p>
            <a:pPr lvl="1"/>
            <a:r>
              <a:rPr lang="en-GB" dirty="0" smtClean="0"/>
              <a:t>Treating 33 patients with a BMI &gt;30 as inpatients rather than day cases would prevent one admission</a:t>
            </a:r>
          </a:p>
          <a:p>
            <a:pPr lvl="1"/>
            <a:r>
              <a:rPr lang="en-GB" dirty="0" smtClean="0"/>
              <a:t>Not cost effective</a:t>
            </a:r>
          </a:p>
        </p:txBody>
      </p:sp>
      <p:pic>
        <p:nvPicPr>
          <p:cNvPr id="5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DOH</a:t>
            </a:r>
            <a:r>
              <a:rPr lang="en-GB" baseline="30000" dirty="0" smtClean="0"/>
              <a:t>14</a:t>
            </a:r>
            <a:endParaRPr lang="en-GB" dirty="0" smtClean="0"/>
          </a:p>
          <a:p>
            <a:pPr lvl="1"/>
            <a:r>
              <a:rPr lang="en-GB" dirty="0" smtClean="0"/>
              <a:t>“is there any justification for admitting this case as an inpatient?”</a:t>
            </a:r>
          </a:p>
          <a:p>
            <a:r>
              <a:rPr lang="en-GB" dirty="0" smtClean="0"/>
              <a:t>Ayrshire hospital’s locally set exclusion criteria BMI &gt;35 led to 12% of cases being treated as inpatients</a:t>
            </a:r>
            <a:r>
              <a:rPr lang="en-GB" baseline="30000" dirty="0" smtClean="0"/>
              <a:t>15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6000768"/>
            <a:ext cx="419377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050" baseline="30000" dirty="0" smtClean="0"/>
              <a:t>14</a:t>
            </a:r>
            <a:r>
              <a:rPr lang="en-GB" sz="1050" dirty="0" smtClean="0"/>
              <a:t>British Journal of Anaesthesia 2007 99(3):449; doi:10.1093/</a:t>
            </a:r>
            <a:r>
              <a:rPr lang="en-GB" sz="1050" dirty="0" err="1" smtClean="0"/>
              <a:t>bja</a:t>
            </a:r>
            <a:r>
              <a:rPr lang="en-GB" sz="1050" dirty="0" smtClean="0"/>
              <a:t>/aem227 </a:t>
            </a:r>
          </a:p>
          <a:p>
            <a:pPr marL="0" lvl="1"/>
            <a:r>
              <a:rPr lang="en-GB" sz="1050" baseline="30000" dirty="0" smtClean="0"/>
              <a:t>15</a:t>
            </a:r>
            <a:r>
              <a:rPr lang="en-GB" sz="1050" dirty="0" smtClean="0"/>
              <a:t>Day surgery: operational guide; DOH; 2002</a:t>
            </a:r>
          </a:p>
          <a:p>
            <a:pPr marL="0" lvl="1"/>
            <a:endParaRPr lang="en-GB" dirty="0" smtClean="0"/>
          </a:p>
          <a:p>
            <a:pPr marL="0" lvl="1"/>
            <a:endParaRPr lang="en-GB" dirty="0" smtClean="0"/>
          </a:p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28662" y="6000768"/>
            <a:ext cx="7643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day surgery guidelines with exclusion criteria for BMI are based on </a:t>
            </a:r>
            <a:r>
              <a:rPr lang="en-GB" b="1" dirty="0" smtClean="0"/>
              <a:t>anecdotal evidence</a:t>
            </a:r>
          </a:p>
          <a:p>
            <a:endParaRPr lang="en-GB" dirty="0" smtClean="0"/>
          </a:p>
          <a:p>
            <a:r>
              <a:rPr lang="en-GB" dirty="0" smtClean="0"/>
              <a:t>Guidelines led to “unjustified” admission of cases as inpatients</a:t>
            </a:r>
          </a:p>
          <a:p>
            <a:pPr lvl="1"/>
            <a:endParaRPr lang="en-GB" dirty="0"/>
          </a:p>
        </p:txBody>
      </p:sp>
      <p:pic>
        <p:nvPicPr>
          <p:cNvPr id="4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BMI, Sex, ASA grades I – III, and smoking status have no effect and are not confounding factors</a:t>
            </a:r>
          </a:p>
          <a:p>
            <a:r>
              <a:rPr lang="en-GB" dirty="0" smtClean="0"/>
              <a:t>Increased risk of admission following day case surgery in patients aged 76–85 years</a:t>
            </a:r>
          </a:p>
          <a:p>
            <a:r>
              <a:rPr lang="en-GB" dirty="0" smtClean="0"/>
              <a:t>Most admissions post-general surgical procedures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Should BMI be part of selection criteria for day surgery?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No</a:t>
            </a:r>
          </a:p>
          <a:p>
            <a:pPr lvl="2"/>
            <a:endParaRPr lang="en-GB" b="1" dirty="0" smtClean="0"/>
          </a:p>
        </p:txBody>
      </p:sp>
      <p:pic>
        <p:nvPicPr>
          <p:cNvPr id="5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2708921"/>
            <a:ext cx="8229600" cy="3888432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/>
          <a:p>
            <a:pPr marL="438912" marR="0" lvl="1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GB" sz="1800" b="0" i="0" u="none" strike="noStrike" kern="1200" cap="none" spc="0" normalizeH="0" baseline="3000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obesity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811760"/>
                <a:gridCol w="26746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NIH classes</a:t>
                      </a:r>
                      <a:r>
                        <a:rPr lang="en-GB" baseline="30000" dirty="0" smtClean="0"/>
                        <a:t>18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BMI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Grades of obesity</a:t>
                      </a:r>
                      <a:r>
                        <a:rPr lang="en-GB" baseline="30000" dirty="0" smtClean="0"/>
                        <a:t>19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 – 34.9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Mild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</a:t>
                      </a:r>
                      <a:r>
                        <a:rPr lang="en-GB" baseline="0" dirty="0" smtClean="0"/>
                        <a:t> – 39.9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Morbid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50067" y="6165304"/>
            <a:ext cx="7643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6237312"/>
            <a:ext cx="52501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050" baseline="30000" dirty="0" smtClean="0"/>
              <a:t>18</a:t>
            </a:r>
            <a:r>
              <a:rPr lang="en-GB" sz="1050" dirty="0" smtClean="0"/>
              <a:t>National Institute for Health (NIH) Obesity Research. </a:t>
            </a:r>
            <a:r>
              <a:rPr lang="en-GB" sz="1050" dirty="0" smtClean="0">
                <a:hlinkClick r:id="rId3"/>
              </a:rPr>
              <a:t>http://www.obesityresearch.nih.gov/</a:t>
            </a:r>
            <a:endParaRPr lang="en-GB" sz="1050" dirty="0" smtClean="0"/>
          </a:p>
          <a:p>
            <a:pPr marL="0" lvl="1"/>
            <a:r>
              <a:rPr lang="en-GB" sz="1050" baseline="30000" dirty="0" smtClean="0"/>
              <a:t>19</a:t>
            </a:r>
            <a:r>
              <a:rPr lang="en-GB" sz="1050" dirty="0" smtClean="0"/>
              <a:t> WHO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NHS treatment function codes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NHS treatment</a:t>
                      </a:r>
                      <a:r>
                        <a:rPr lang="en-GB" baseline="0" dirty="0" smtClean="0"/>
                        <a:t> Function code</a:t>
                      </a:r>
                      <a:r>
                        <a:rPr lang="en-GB" baseline="30000" dirty="0" smtClean="0"/>
                        <a:t>20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Speciality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population (%)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General surgery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Urology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Breast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Colorectal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Vascular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T&amp;O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502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Gynaecology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50067" y="6165304"/>
            <a:ext cx="7643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6237312"/>
            <a:ext cx="21932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050" baseline="30000" dirty="0" smtClean="0"/>
              <a:t>20</a:t>
            </a:r>
            <a:r>
              <a:rPr lang="en-GB" sz="1050" dirty="0" smtClean="0"/>
              <a:t>http://www.datadictionary.nhs.uk/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 it reasonable to exclude patients from day surgery based solely on BMI?</a:t>
            </a:r>
          </a:p>
          <a:p>
            <a:pPr lvl="1"/>
            <a:r>
              <a:rPr lang="en-GB" dirty="0" smtClean="0"/>
              <a:t>AAGBI – </a:t>
            </a:r>
            <a:r>
              <a:rPr lang="en-US" dirty="0" smtClean="0"/>
              <a:t>BMI should not be used as the sole indicator of suitability for surgery or its location</a:t>
            </a:r>
            <a:r>
              <a:rPr lang="en-GB" baseline="30000" dirty="0" smtClean="0"/>
              <a:t>5</a:t>
            </a:r>
            <a:endParaRPr lang="en-GB" dirty="0" smtClean="0"/>
          </a:p>
          <a:p>
            <a:pPr lvl="1"/>
            <a:endParaRPr lang="en-GB" baseline="30000" dirty="0" smtClean="0"/>
          </a:p>
          <a:p>
            <a:pPr lvl="1"/>
            <a:endParaRPr lang="en-GB" baseline="30000" dirty="0" smtClean="0"/>
          </a:p>
          <a:p>
            <a:endParaRPr lang="en-GB" baseline="30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50067" y="6165304"/>
            <a:ext cx="7643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2976" y="6140255"/>
            <a:ext cx="77957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050" baseline="30000" dirty="0" smtClean="0"/>
              <a:t>5</a:t>
            </a:r>
            <a:r>
              <a:rPr lang="en-GB" sz="1050" dirty="0" smtClean="0"/>
              <a:t> The Association of Anaesthetists of Great Britain and Ireland (AAGBI). </a:t>
            </a:r>
            <a:r>
              <a:rPr lang="en-GB" sz="1050" dirty="0" err="1" smtClean="0"/>
              <a:t>Peri</a:t>
            </a:r>
            <a:r>
              <a:rPr lang="en-GB" sz="1050" dirty="0" smtClean="0"/>
              <a:t>-Operative Management of the Morbidly Obese Patient. 2007.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1477"/>
          </a:xfrm>
        </p:spPr>
        <p:txBody>
          <a:bodyPr>
            <a:normAutofit fontScale="85000" lnSpcReduction="20000"/>
          </a:bodyPr>
          <a:lstStyle/>
          <a:p>
            <a:r>
              <a:rPr lang="en-GB" sz="3000" dirty="0" smtClean="0"/>
              <a:t>Current BMI exclusion criteria for day case surgery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3" y="2071678"/>
          <a:ext cx="8784976" cy="342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464347">
                <a:tc>
                  <a:txBody>
                    <a:bodyPr/>
                    <a:lstStyle/>
                    <a:p>
                      <a:r>
                        <a:rPr lang="en-GB" dirty="0" smtClean="0"/>
                        <a:t>Organisation/body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BMI</a:t>
                      </a:r>
                      <a:endParaRPr lang="en-GB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en-GB" dirty="0" smtClean="0"/>
                        <a:t>Royal College of Surgeons (1992)</a:t>
                      </a:r>
                      <a:r>
                        <a:rPr lang="en-GB" baseline="30000" dirty="0" smtClean="0"/>
                        <a:t>6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≤ 30 </a:t>
                      </a:r>
                      <a:endParaRPr lang="en-GB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DoH</a:t>
                      </a: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Day Surgery Operational Guide (2002)</a:t>
                      </a:r>
                      <a:r>
                        <a:rPr kumimoji="0" lang="en-US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≤ 40 </a:t>
                      </a:r>
                      <a:endParaRPr lang="en-GB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en-GB" dirty="0" smtClean="0"/>
                        <a:t>NHS Modernisation Agency (2003)</a:t>
                      </a:r>
                      <a:r>
                        <a:rPr lang="en-GB" baseline="30000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≤ 40 </a:t>
                      </a:r>
                      <a:endParaRPr lang="en-GB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en-GB" dirty="0" smtClean="0"/>
                        <a:t>Royal</a:t>
                      </a:r>
                      <a:r>
                        <a:rPr lang="en-GB" baseline="0" dirty="0" smtClean="0"/>
                        <a:t> College of Nursing (2004)</a:t>
                      </a:r>
                      <a:r>
                        <a:rPr lang="en-GB" baseline="30000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≤ 35</a:t>
                      </a:r>
                      <a:endParaRPr lang="en-GB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en-GB" dirty="0" smtClean="0"/>
                        <a:t>NHS Lothian Scotland (2007)</a:t>
                      </a:r>
                      <a:r>
                        <a:rPr lang="en-GB" baseline="30000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≤ 30</a:t>
                      </a:r>
                      <a:endParaRPr lang="en-GB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en-GB" dirty="0" smtClean="0"/>
                        <a:t>Locally</a:t>
                      </a:r>
                      <a:r>
                        <a:rPr lang="en-GB" baseline="0" dirty="0" smtClean="0"/>
                        <a:t> set criteria</a:t>
                      </a:r>
                      <a:r>
                        <a:rPr lang="en-GB" baseline="30000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Varying BMIs (UK</a:t>
                      </a:r>
                      <a:r>
                        <a:rPr lang="en-GB" baseline="0" dirty="0" smtClean="0"/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85% of units anaesthetized patients with a BMI &gt; 30)</a:t>
                      </a:r>
                      <a:r>
                        <a:rPr kumimoji="0"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5445224"/>
            <a:ext cx="9433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GB" sz="1050" baseline="30000" dirty="0" smtClean="0"/>
              <a:t>6</a:t>
            </a:r>
            <a:r>
              <a:rPr lang="en-GB" sz="1050" dirty="0" smtClean="0"/>
              <a:t>Commission on the Provision of Surgical Services. Guidelines for </a:t>
            </a:r>
            <a:r>
              <a:rPr lang="en-GB" sz="1050" b="1" dirty="0" smtClean="0"/>
              <a:t>Day</a:t>
            </a:r>
            <a:r>
              <a:rPr lang="en-GB" sz="1050" dirty="0" smtClean="0"/>
              <a:t> Case </a:t>
            </a:r>
            <a:r>
              <a:rPr lang="en-GB" sz="1050" b="1" dirty="0" smtClean="0"/>
              <a:t>Surgery</a:t>
            </a:r>
            <a:r>
              <a:rPr lang="en-GB" sz="1050" dirty="0" smtClean="0"/>
              <a:t>. A Report of the Royal College of Surgeons of England (1992) revised edition. London: Royal College of Surgeons</a:t>
            </a:r>
          </a:p>
          <a:p>
            <a:pPr lvl="1"/>
            <a:r>
              <a:rPr lang="en-GB" sz="1050" baseline="30000" dirty="0" smtClean="0"/>
              <a:t>7</a:t>
            </a:r>
            <a:r>
              <a:rPr lang="en-GB" sz="1050" dirty="0" smtClean="0"/>
              <a:t>http://www.dh.gov.uk/en/Publicationsandstatistics/Publications/PublicationsPolicyAndGuidance/DH_4005487</a:t>
            </a:r>
          </a:p>
          <a:p>
            <a:pPr lvl="1">
              <a:buNone/>
            </a:pPr>
            <a:r>
              <a:rPr lang="en-GB" sz="1050" baseline="30000" dirty="0" smtClean="0"/>
              <a:t>8</a:t>
            </a:r>
            <a:r>
              <a:rPr lang="en-GB" sz="1050" dirty="0" smtClean="0"/>
              <a:t>NHS Modernisation Agency. National Good Practice Guidance on Preoperative Assessment for </a:t>
            </a:r>
            <a:r>
              <a:rPr lang="en-GB" sz="1050" b="1" dirty="0" smtClean="0"/>
              <a:t>Day</a:t>
            </a:r>
            <a:r>
              <a:rPr lang="en-GB" sz="1050" dirty="0" smtClean="0"/>
              <a:t> </a:t>
            </a:r>
            <a:r>
              <a:rPr lang="en-GB" sz="1050" b="1" dirty="0" smtClean="0"/>
              <a:t>Surgery</a:t>
            </a:r>
            <a:r>
              <a:rPr lang="en-GB" sz="1050" dirty="0" smtClean="0"/>
              <a:t> (2003)</a:t>
            </a:r>
          </a:p>
          <a:p>
            <a:pPr lvl="1">
              <a:buNone/>
            </a:pPr>
            <a:r>
              <a:rPr lang="en-GB" sz="1050" baseline="30000" dirty="0" smtClean="0"/>
              <a:t>9</a:t>
            </a:r>
            <a:r>
              <a:rPr lang="en-GB" sz="1050" dirty="0" smtClean="0"/>
              <a:t>Day surgery information - Selection criteria and suitable procedures 2007 – http://www.rcn.org.uk/__data/assets/pdf_file/0004/78511/001436.pdf</a:t>
            </a:r>
          </a:p>
          <a:p>
            <a:pPr lvl="1">
              <a:buNone/>
            </a:pPr>
            <a:r>
              <a:rPr lang="en-GB" sz="1050" baseline="30000" dirty="0" smtClean="0"/>
              <a:t>10</a:t>
            </a:r>
            <a:r>
              <a:rPr lang="en-GB" sz="1050" dirty="0" smtClean="0"/>
              <a:t>http://www.refhelp.scot.nhs.uk/index.php?option=com_content&amp;task=view&amp;id=350&amp;Itemid=227</a:t>
            </a:r>
          </a:p>
          <a:p>
            <a:pPr lvl="1">
              <a:buNone/>
            </a:pPr>
            <a:r>
              <a:rPr lang="en-GB" sz="1050" baseline="30000" dirty="0" smtClean="0"/>
              <a:t>11</a:t>
            </a:r>
            <a:r>
              <a:rPr lang="en-GB" sz="1050" dirty="0" smtClean="0"/>
              <a:t>the journal of one day surgery volume 19 supplemental A9 - Management of Obese Patients for Day Case Procedures - SA Roberts, J Palmer</a:t>
            </a:r>
          </a:p>
          <a:p>
            <a:pPr lvl="1">
              <a:buNone/>
            </a:pPr>
            <a:r>
              <a:rPr lang="en-US" sz="1050" baseline="30000" dirty="0" smtClean="0"/>
              <a:t>12</a:t>
            </a:r>
            <a:r>
              <a:rPr lang="en-US" sz="1050" dirty="0" smtClean="0"/>
              <a:t>Day surgery and body mass index: results of a national survey. (</a:t>
            </a:r>
            <a:r>
              <a:rPr lang="en-US" sz="1050" dirty="0" err="1" smtClean="0"/>
              <a:t>Anaesthesia</a:t>
            </a:r>
            <a:r>
              <a:rPr lang="en-US" sz="1050" dirty="0" smtClean="0"/>
              <a:t>. 2002 Jun;57(6):624)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067" y="5445224"/>
            <a:ext cx="7643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these guidelines out of date and need revision?</a:t>
            </a:r>
          </a:p>
          <a:p>
            <a:pPr lvl="1"/>
            <a:r>
              <a:rPr lang="en-GB" dirty="0" smtClean="0"/>
              <a:t>BMI &gt;30 was found not to be associated with an increased likelihood of admission</a:t>
            </a:r>
            <a:r>
              <a:rPr lang="en-GB" baseline="30000" dirty="0" smtClean="0"/>
              <a:t>12</a:t>
            </a:r>
          </a:p>
          <a:p>
            <a:pPr lvl="1"/>
            <a:r>
              <a:rPr lang="en-GB" dirty="0" smtClean="0"/>
              <a:t>BMI &gt;40 is not a significant independent risk factor for unplanned admission</a:t>
            </a:r>
            <a:r>
              <a:rPr lang="en-GB" baseline="30000" dirty="0" smtClean="0"/>
              <a:t>13</a:t>
            </a:r>
          </a:p>
          <a:p>
            <a:endParaRPr lang="en-GB" dirty="0" smtClean="0"/>
          </a:p>
          <a:p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50067" y="6165304"/>
            <a:ext cx="7643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2976" y="6140255"/>
            <a:ext cx="76546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aseline="30000" dirty="0" smtClean="0"/>
              <a:t>12</a:t>
            </a:r>
            <a:r>
              <a:rPr lang="en-GB" sz="1050" dirty="0" smtClean="0"/>
              <a:t>Gold BS, Kitz DS, Lecky JH </a:t>
            </a:r>
            <a:r>
              <a:rPr lang="en-GB" sz="1050" dirty="0" err="1" smtClean="0"/>
              <a:t>Neuhaus</a:t>
            </a:r>
            <a:r>
              <a:rPr lang="en-GB" sz="1050" dirty="0" smtClean="0"/>
              <a:t> JM. Unanticipated admissions to hospital following ambulatory surgery. JAMA 1989; 262:3008-10.</a:t>
            </a:r>
          </a:p>
          <a:p>
            <a:r>
              <a:rPr lang="en-GB" sz="1050" baseline="30000" dirty="0" smtClean="0"/>
              <a:t>13</a:t>
            </a:r>
            <a:r>
              <a:rPr lang="en-US" sz="1050" dirty="0" smtClean="0"/>
              <a:t>Obesity as a risk factor for unanticipated admissions after ambulatory surgery. Mayo </a:t>
            </a:r>
            <a:r>
              <a:rPr lang="en-US" sz="1050" dirty="0" err="1" smtClean="0"/>
              <a:t>Clin</a:t>
            </a:r>
            <a:r>
              <a:rPr lang="en-US" sz="1050" dirty="0" smtClean="0"/>
              <a:t> Proc. 2008 Aug;83(8):908-16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Does increasing BMI lead to increased rate of admission following day case surgery?</a:t>
            </a:r>
          </a:p>
          <a:p>
            <a:pPr>
              <a:spcBef>
                <a:spcPts val="0"/>
              </a:spcBef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67544" y="3284984"/>
            <a:ext cx="8280920" cy="1467455"/>
            <a:chOff x="467544" y="3284984"/>
            <a:chExt cx="8280920" cy="1467455"/>
          </a:xfrm>
        </p:grpSpPr>
        <p:grpSp>
          <p:nvGrpSpPr>
            <p:cNvPr id="15" name="Group 14"/>
            <p:cNvGrpSpPr/>
            <p:nvPr/>
          </p:nvGrpSpPr>
          <p:grpSpPr>
            <a:xfrm>
              <a:off x="467544" y="3284984"/>
              <a:ext cx="8280920" cy="1446550"/>
              <a:chOff x="467544" y="3284984"/>
              <a:chExt cx="8280920" cy="144655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67544" y="3356993"/>
                <a:ext cx="7805667" cy="1206872"/>
                <a:chOff x="2473629" y="2213009"/>
                <a:chExt cx="8025812" cy="1215577"/>
              </a:xfrm>
            </p:grpSpPr>
            <p:sp>
              <p:nvSpPr>
                <p:cNvPr id="8" name="Up Arrow 7"/>
                <p:cNvSpPr/>
                <p:nvPr/>
              </p:nvSpPr>
              <p:spPr>
                <a:xfrm>
                  <a:off x="2473629" y="2213009"/>
                  <a:ext cx="571504" cy="1047757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Up Arrow 8"/>
                <p:cNvSpPr/>
                <p:nvPr/>
              </p:nvSpPr>
              <p:spPr>
                <a:xfrm>
                  <a:off x="5435183" y="2285535"/>
                  <a:ext cx="571504" cy="1047757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065940" y="2720700"/>
                  <a:ext cx="126884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dirty="0" smtClean="0">
                      <a:solidFill>
                        <a:schemeClr val="accent1"/>
                      </a:solidFill>
                    </a:rPr>
                    <a:t>BMI</a:t>
                  </a:r>
                  <a:endParaRPr lang="en-GB" sz="40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879417" y="2720700"/>
                  <a:ext cx="46200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4000" b="1" dirty="0" smtClean="0">
                      <a:solidFill>
                        <a:schemeClr val="accent1"/>
                      </a:solidFill>
                    </a:rPr>
                    <a:t>Rate of Admission</a:t>
                  </a:r>
                  <a:endParaRPr lang="en-GB" sz="4000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100392" y="3284984"/>
                <a:ext cx="64807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800" b="1" dirty="0" smtClean="0">
                    <a:ln w="18000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1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?</a:t>
                </a:r>
                <a:endParaRPr lang="en-GB" sz="3200" b="1" dirty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67744" y="3429000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∝</a:t>
              </a:r>
              <a:endParaRPr lang="en-GB" sz="8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and Setting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Design: </a:t>
            </a:r>
            <a:r>
              <a:rPr lang="en-GB" dirty="0" smtClean="0"/>
              <a:t>	9 month retrospective cross-sectional multivariante analysis of 4,254 patients following day case surgery from Jan 09 – Oct 09</a:t>
            </a:r>
          </a:p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Setting: </a:t>
            </a:r>
            <a:r>
              <a:rPr lang="en-GB" dirty="0" smtClean="0"/>
              <a:t>West </a:t>
            </a:r>
            <a:r>
              <a:rPr lang="en-GB" dirty="0"/>
              <a:t>Hertfordshire Hospitals NHS </a:t>
            </a:r>
            <a:r>
              <a:rPr lang="en-GB" dirty="0" smtClean="0"/>
              <a:t>Trust</a:t>
            </a:r>
          </a:p>
        </p:txBody>
      </p:sp>
      <p:pic>
        <p:nvPicPr>
          <p:cNvPr id="6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– Variables assessed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BMI</a:t>
            </a:r>
          </a:p>
          <a:p>
            <a:pPr lvl="0"/>
            <a:r>
              <a:rPr lang="en-GB" dirty="0" smtClean="0"/>
              <a:t>Other variables</a:t>
            </a:r>
          </a:p>
          <a:p>
            <a:pPr lvl="1"/>
            <a:r>
              <a:rPr lang="en-GB" dirty="0" smtClean="0"/>
              <a:t>Age</a:t>
            </a:r>
          </a:p>
          <a:p>
            <a:pPr lvl="1"/>
            <a:r>
              <a:rPr lang="en-GB" dirty="0" smtClean="0"/>
              <a:t>Sex</a:t>
            </a:r>
          </a:p>
          <a:p>
            <a:pPr lvl="1"/>
            <a:r>
              <a:rPr lang="en-GB" dirty="0" smtClean="0"/>
              <a:t>Smoking Status </a:t>
            </a:r>
          </a:p>
          <a:p>
            <a:pPr lvl="1"/>
            <a:r>
              <a:rPr lang="en-GB" dirty="0" smtClean="0"/>
              <a:t>ASA Grade I–III </a:t>
            </a:r>
          </a:p>
          <a:p>
            <a:pPr lvl="1"/>
            <a:r>
              <a:rPr lang="en-GB" dirty="0" smtClean="0"/>
              <a:t>Surgical procedures as classified by NHS treatment function codes</a:t>
            </a:r>
          </a:p>
          <a:p>
            <a:pPr lvl="1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C:\Users\ID\AppData\Local\Temp\Temporary Internet Files\Content.IE5\VM61RXZ4\MC9000545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6454"/>
            <a:ext cx="902988" cy="10715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– Inclusion Criteria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-6538" y="1556792"/>
            <a:ext cx="9150537" cy="4680520"/>
            <a:chOff x="-6538" y="1556792"/>
            <a:chExt cx="9150537" cy="4680520"/>
          </a:xfrm>
        </p:grpSpPr>
        <p:grpSp>
          <p:nvGrpSpPr>
            <p:cNvPr id="63" name="Group 62"/>
            <p:cNvGrpSpPr/>
            <p:nvPr/>
          </p:nvGrpSpPr>
          <p:grpSpPr>
            <a:xfrm>
              <a:off x="-6538" y="1556792"/>
              <a:ext cx="9150537" cy="4680520"/>
              <a:chOff x="-6538" y="1556792"/>
              <a:chExt cx="9150537" cy="4680520"/>
            </a:xfrm>
          </p:grpSpPr>
          <p:cxnSp>
            <p:nvCxnSpPr>
              <p:cNvPr id="60" name="AutoShape 156"/>
              <p:cNvCxnSpPr>
                <a:cxnSpLocks noChangeShapeType="1"/>
              </p:cNvCxnSpPr>
              <p:nvPr/>
            </p:nvCxnSpPr>
            <p:spPr bwMode="auto">
              <a:xfrm rot="5400000">
                <a:off x="4801490" y="2191398"/>
                <a:ext cx="1011788" cy="30608"/>
              </a:xfrm>
              <a:prstGeom prst="bentConnector3">
                <a:avLst>
                  <a:gd name="adj1" fmla="val 50000"/>
                </a:avLst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2" name="Content Placeholder 61"/>
              <p:cNvGrpSpPr>
                <a:grpSpLocks noGrp="1"/>
              </p:cNvGrpSpPr>
              <p:nvPr>
                <p:ph idx="1"/>
              </p:nvPr>
            </p:nvGrpSpPr>
            <p:grpSpPr>
              <a:xfrm>
                <a:off x="-6538" y="1556792"/>
                <a:ext cx="9150537" cy="4680520"/>
                <a:chOff x="-6538" y="1556792"/>
                <a:chExt cx="9150537" cy="4680520"/>
              </a:xfrm>
            </p:grpSpPr>
            <p:sp>
              <p:nvSpPr>
                <p:cNvPr id="6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-6538" y="5653050"/>
                  <a:ext cx="2843996" cy="58426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en-GB" sz="1600" b="1" dirty="0" smtClean="0">
                      <a:latin typeface="Calibri" charset="0"/>
                    </a:rPr>
                    <a:t>2,012</a:t>
                  </a:r>
                  <a:endParaRPr lang="en-GB" sz="1600" b="1" dirty="0">
                    <a:latin typeface="Calibri" charset="0"/>
                  </a:endParaRPr>
                </a:p>
                <a:p>
                  <a:pPr algn="ctr"/>
                  <a:r>
                    <a:rPr lang="en-US" sz="1600" dirty="0" smtClean="0"/>
                    <a:t>Missing data/cases</a:t>
                  </a:r>
                  <a:endParaRPr lang="en-US" sz="1600" dirty="0"/>
                </a:p>
              </p:txBody>
            </p:sp>
            <p:grpSp>
              <p:nvGrpSpPr>
                <p:cNvPr id="7" name="Group 130"/>
                <p:cNvGrpSpPr>
                  <a:grpSpLocks/>
                </p:cNvGrpSpPr>
                <p:nvPr/>
              </p:nvGrpSpPr>
              <p:grpSpPr bwMode="auto">
                <a:xfrm>
                  <a:off x="1403069" y="1556792"/>
                  <a:ext cx="7740930" cy="4680520"/>
                  <a:chOff x="2288" y="4777"/>
                  <a:chExt cx="8122" cy="4374"/>
                </a:xfrm>
              </p:grpSpPr>
              <p:sp>
                <p:nvSpPr>
                  <p:cNvPr id="34" name="Text Box 1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4" y="8605"/>
                    <a:ext cx="2990" cy="546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pPr algn="ctr"/>
                    <a:r>
                      <a:rPr lang="en-GB" sz="1600" b="1" dirty="0" smtClean="0">
                        <a:latin typeface="Calibri" charset="0"/>
                      </a:rPr>
                      <a:t>4,254</a:t>
                    </a:r>
                    <a:endParaRPr lang="en-GB" sz="1600" b="1" dirty="0">
                      <a:latin typeface="Calibri" charset="0"/>
                    </a:endParaRPr>
                  </a:p>
                  <a:p>
                    <a:pPr algn="ctr"/>
                    <a:r>
                      <a:rPr lang="en-GB" sz="1600" dirty="0" smtClean="0">
                        <a:latin typeface="Calibri" charset="0"/>
                      </a:rPr>
                      <a:t>Data viable for analysis</a:t>
                    </a:r>
                    <a:endParaRPr lang="en-US" sz="1600" dirty="0"/>
                  </a:p>
                </p:txBody>
              </p:sp>
              <p:grpSp>
                <p:nvGrpSpPr>
                  <p:cNvPr id="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2288" y="8276"/>
                    <a:ext cx="3176" cy="305"/>
                    <a:chOff x="2288" y="8276"/>
                    <a:chExt cx="3176" cy="305"/>
                  </a:xfrm>
                </p:grpSpPr>
                <p:cxnSp>
                  <p:nvCxnSpPr>
                    <p:cNvPr id="23" name="AutoShape 15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2140" y="8425"/>
                      <a:ext cx="304" cy="7"/>
                    </a:xfrm>
                    <a:prstGeom prst="straightConnector1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AutoShape 15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310" y="8428"/>
                      <a:ext cx="305" cy="2"/>
                    </a:xfrm>
                    <a:prstGeom prst="straightConnector1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accent4"/>
                    </a:lnRef>
                    <a:fillRef idx="0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2549" y="4777"/>
                    <a:ext cx="7861" cy="3255"/>
                    <a:chOff x="2549" y="4777"/>
                    <a:chExt cx="7861" cy="3255"/>
                  </a:xfrm>
                </p:grpSpPr>
                <p:cxnSp>
                  <p:nvCxnSpPr>
                    <p:cNvPr id="11" name="AutoShape 155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V="1">
                      <a:off x="3863" y="6451"/>
                      <a:ext cx="1110" cy="979"/>
                    </a:xfrm>
                    <a:prstGeom prst="bentConnector3">
                      <a:avLst>
                        <a:gd name="adj1" fmla="val 99819"/>
                      </a:avLst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AutoShape 156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 flipH="1" flipV="1">
                      <a:off x="8013" y="6418"/>
                      <a:ext cx="1110" cy="979"/>
                    </a:xfrm>
                    <a:prstGeom prst="bentConnector3">
                      <a:avLst>
                        <a:gd name="adj1" fmla="val 99819"/>
                      </a:avLst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9" y="4777"/>
                      <a:ext cx="7861" cy="3255"/>
                      <a:chOff x="2549" y="4777"/>
                      <a:chExt cx="7861" cy="3255"/>
                    </a:xfrm>
                  </p:grpSpPr>
                  <p:sp>
                    <p:nvSpPr>
                      <p:cNvPr id="14" name="Text Box 1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296" y="6118"/>
                        <a:ext cx="672" cy="4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spcAft>
                            <a:spcPts val="1000"/>
                          </a:spcAft>
                        </a:pPr>
                        <a:r>
                          <a:rPr lang="en-GB" sz="2000" b="1" dirty="0">
                            <a:latin typeface="Calibri" charset="0"/>
                          </a:rPr>
                          <a:t>No</a:t>
                        </a:r>
                        <a:endParaRPr lang="en-US" sz="2000" dirty="0"/>
                      </a:p>
                    </p:txBody>
                  </p:sp>
                  <p:sp>
                    <p:nvSpPr>
                      <p:cNvPr id="15" name="Text Box 1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66" y="6130"/>
                        <a:ext cx="672" cy="4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spcAft>
                            <a:spcPts val="1000"/>
                          </a:spcAft>
                        </a:pPr>
                        <a:r>
                          <a:rPr lang="en-GB" sz="2000" b="1" dirty="0">
                            <a:latin typeface="Calibri" charset="0"/>
                          </a:rPr>
                          <a:t>Yes</a:t>
                        </a:r>
                        <a:endParaRPr lang="en-US" sz="2000" dirty="0"/>
                      </a:p>
                    </p:txBody>
                  </p:sp>
                  <p:sp>
                    <p:nvSpPr>
                      <p:cNvPr id="16" name="Text Box 1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49" y="7442"/>
                        <a:ext cx="2615" cy="590"/>
                      </a:xfrm>
                      <a:prstGeom prst="rect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  <a:defRPr/>
                        </a:pPr>
                        <a:r>
                          <a:rPr lang="en-GB" b="1" dirty="0" smtClean="0">
                            <a:latin typeface="Calibri" pitchFamily="34" charset="0"/>
                            <a:cs typeface="Arial" pitchFamily="34" charset="0"/>
                          </a:rPr>
                          <a:t>6,266 </a:t>
                        </a:r>
                        <a:endParaRPr lang="en-GB" b="1" dirty="0">
                          <a:latin typeface="Calibri" pitchFamily="34" charset="0"/>
                          <a:cs typeface="Arial" pitchFamily="34" charset="0"/>
                        </a:endParaRPr>
                      </a:p>
                      <a:p>
                        <a:pPr algn="ctr">
                          <a:spcAft>
                            <a:spcPts val="0"/>
                          </a:spcAft>
                          <a:defRPr/>
                        </a:pPr>
                        <a:r>
                          <a:rPr lang="en-GB" dirty="0" smtClean="0">
                            <a:latin typeface="Calibri" pitchFamily="34" charset="0"/>
                            <a:cs typeface="Arial" pitchFamily="34" charset="0"/>
                          </a:rPr>
                          <a:t>Patients </a:t>
                        </a:r>
                        <a:r>
                          <a:rPr lang="en-GB" dirty="0">
                            <a:latin typeface="Calibri" pitchFamily="34" charset="0"/>
                            <a:cs typeface="Arial" pitchFamily="34" charset="0"/>
                          </a:rPr>
                          <a:t>Included</a:t>
                        </a:r>
                        <a:endParaRPr lang="en-US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" name="Text Box 1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12" y="7390"/>
                        <a:ext cx="2598" cy="590"/>
                      </a:xfrm>
                      <a:prstGeom prst="rect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1">
                        <a:schemeClr val="accent6"/>
                      </a:lnRef>
                      <a:fillRef idx="3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>
                          <a:spcAft>
                            <a:spcPts val="0"/>
                          </a:spcAft>
                          <a:defRPr/>
                        </a:pPr>
                        <a:r>
                          <a:rPr lang="en-GB" b="1" dirty="0" smtClean="0">
                            <a:latin typeface="Calibri" pitchFamily="34" charset="0"/>
                            <a:cs typeface="Arial" pitchFamily="34" charset="0"/>
                          </a:rPr>
                          <a:t>1,830 </a:t>
                        </a:r>
                        <a:endParaRPr lang="en-GB" b="1" dirty="0">
                          <a:latin typeface="Calibri" pitchFamily="34" charset="0"/>
                          <a:cs typeface="Arial" pitchFamily="34" charset="0"/>
                        </a:endParaRPr>
                      </a:p>
                      <a:p>
                        <a:pPr algn="ctr">
                          <a:spcAft>
                            <a:spcPts val="0"/>
                          </a:spcAft>
                          <a:defRPr/>
                        </a:pPr>
                        <a:r>
                          <a:rPr lang="en-GB" dirty="0" smtClean="0">
                            <a:latin typeface="Calibri" pitchFamily="34" charset="0"/>
                            <a:cs typeface="Arial" pitchFamily="34" charset="0"/>
                          </a:rPr>
                          <a:t>Patients </a:t>
                        </a:r>
                        <a:r>
                          <a:rPr lang="en-GB" dirty="0">
                            <a:latin typeface="Calibri" pitchFamily="34" charset="0"/>
                            <a:cs typeface="Arial" pitchFamily="34" charset="0"/>
                          </a:rPr>
                          <a:t>Excluded</a:t>
                        </a:r>
                        <a:endParaRPr lang="en-US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9" name="Text Box 1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82" y="5840"/>
                        <a:ext cx="3400" cy="956"/>
                      </a:xfrm>
                      <a:prstGeom prst="rect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algn="ctr"/>
                        <a:r>
                          <a:rPr lang="en-GB" sz="2000" b="1" dirty="0">
                            <a:solidFill>
                              <a:schemeClr val="tx1"/>
                            </a:solidFill>
                            <a:latin typeface="Calibri" charset="0"/>
                          </a:rPr>
                          <a:t>INCLUSION CRITERIA</a:t>
                        </a:r>
                      </a:p>
                      <a:p>
                        <a:r>
                          <a:rPr lang="en-GB" sz="2000" dirty="0" smtClean="0">
                            <a:solidFill>
                              <a:schemeClr val="tx1"/>
                            </a:solidFill>
                            <a:latin typeface="Calibri" charset="0"/>
                          </a:rPr>
                          <a:t>Recorded BMI</a:t>
                        </a:r>
                      </a:p>
                      <a:p>
                        <a:r>
                          <a:rPr lang="en-GB" sz="2000" dirty="0" smtClean="0">
                            <a:solidFill>
                              <a:schemeClr val="tx1"/>
                            </a:solidFill>
                            <a:latin typeface="Calibri" charset="0"/>
                          </a:rPr>
                          <a:t>General anaesthetic</a:t>
                        </a:r>
                      </a:p>
                      <a:p>
                        <a:endParaRPr lang="en-US" sz="1400" dirty="0"/>
                      </a:p>
                    </p:txBody>
                  </p:sp>
                  <p:sp>
                    <p:nvSpPr>
                      <p:cNvPr id="20" name="Text Box 16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26" y="4777"/>
                        <a:ext cx="4911" cy="740"/>
                      </a:xfrm>
                      <a:prstGeom prst="rect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0">
                        <a:schemeClr val="accent2"/>
                      </a:lnRef>
                      <a:fillRef idx="3">
                        <a:schemeClr val="accent2"/>
                      </a:fillRef>
                      <a:effectRef idx="3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/>
                        <a:r>
                          <a:rPr lang="en-GB" sz="2400" b="1" dirty="0" smtClean="0">
                            <a:solidFill>
                              <a:srgbClr val="FFFFFF"/>
                            </a:solidFill>
                            <a:latin typeface="Calibri" charset="0"/>
                          </a:rPr>
                          <a:t>8,096</a:t>
                        </a:r>
                        <a:endParaRPr lang="en-GB" sz="2400" b="1" dirty="0">
                          <a:solidFill>
                            <a:srgbClr val="FFFFFF"/>
                          </a:solidFill>
                          <a:latin typeface="Calibri" charset="0"/>
                        </a:endParaRPr>
                      </a:p>
                      <a:p>
                        <a:pPr algn="ctr"/>
                        <a:r>
                          <a:rPr lang="en-GB" sz="2400" b="1" dirty="0" smtClean="0">
                            <a:solidFill>
                              <a:srgbClr val="FFFFFF"/>
                            </a:solidFill>
                            <a:latin typeface="Calibri" charset="0"/>
                          </a:rPr>
                          <a:t>Day surgery patient population</a:t>
                        </a:r>
                        <a:endParaRPr lang="en-US" sz="2400" dirty="0"/>
                      </a:p>
                    </p:txBody>
                  </p:sp>
                </p:grpSp>
              </p:grpSp>
            </p:grpSp>
          </p:grpSp>
        </p:grpSp>
        <p:cxnSp>
          <p:nvCxnSpPr>
            <p:cNvPr id="26" name="Straight Connector 25"/>
            <p:cNvCxnSpPr>
              <a:endCxn id="16" idx="2"/>
            </p:cNvCxnSpPr>
            <p:nvPr/>
          </p:nvCxnSpPr>
          <p:spPr>
            <a:xfrm flipV="1">
              <a:off x="1403648" y="5039895"/>
              <a:ext cx="1494331" cy="261313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2"/>
            </p:cNvCxnSpPr>
            <p:nvPr/>
          </p:nvCxnSpPr>
          <p:spPr>
            <a:xfrm rot="16200000" flipH="1">
              <a:off x="3532325" y="4405548"/>
              <a:ext cx="261313" cy="153000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9403</TotalTime>
  <Words>2001</Words>
  <Application>Microsoft Office PowerPoint</Application>
  <PresentationFormat>On-screen Show (4:3)</PresentationFormat>
  <Paragraphs>343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Impact of Body Mass Index on Admission Rates After Day Case Surgery</vt:lpstr>
      <vt:lpstr>Introduction</vt:lpstr>
      <vt:lpstr>Introduction</vt:lpstr>
      <vt:lpstr>Introduction</vt:lpstr>
      <vt:lpstr>Introduction</vt:lpstr>
      <vt:lpstr>Aim</vt:lpstr>
      <vt:lpstr>Design and Setting</vt:lpstr>
      <vt:lpstr>Methods – Variables assessed</vt:lpstr>
      <vt:lpstr>Methods – Inclusion Criteria</vt:lpstr>
      <vt:lpstr>Methods – Demographics (Sex)</vt:lpstr>
      <vt:lpstr>Methods – Demographics (Age) </vt:lpstr>
      <vt:lpstr>Methods – Demographics (BMI)</vt:lpstr>
      <vt:lpstr>Results – Overall Admission Rates </vt:lpstr>
      <vt:lpstr>Results – Effects of BMI on Admission </vt:lpstr>
      <vt:lpstr>Results – Effects of Sex on Admission</vt:lpstr>
      <vt:lpstr>Results – Effects of Smoking status on Admission</vt:lpstr>
      <vt:lpstr>Results – Effects of ASA on Admission</vt:lpstr>
      <vt:lpstr>Results – Effects of Age on Admission</vt:lpstr>
      <vt:lpstr>Results – Effects of  Surgical procedures on Admission</vt:lpstr>
      <vt:lpstr>Results – Numbers Needed to Treat (NNT)</vt:lpstr>
      <vt:lpstr>Discussion</vt:lpstr>
      <vt:lpstr>Discussion</vt:lpstr>
      <vt:lpstr>Conclusion</vt:lpstr>
      <vt:lpstr>Conclusion</vt:lpstr>
      <vt:lpstr>Questions?</vt:lpstr>
      <vt:lpstr>Defining obesity</vt:lpstr>
      <vt:lpstr>NHS treatment function codes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Dalya Ewais</dc:creator>
  <cp:lastModifiedBy>ESW</cp:lastModifiedBy>
  <cp:revision>642</cp:revision>
  <dcterms:created xsi:type="dcterms:W3CDTF">2010-06-03T23:00:53Z</dcterms:created>
  <dcterms:modified xsi:type="dcterms:W3CDTF">2010-06-18T10:00:33Z</dcterms:modified>
</cp:coreProperties>
</file>