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  <p:sldId id="271" r:id="rId9"/>
    <p:sldId id="272" r:id="rId10"/>
    <p:sldId id="274" r:id="rId11"/>
    <p:sldId id="273" r:id="rId12"/>
    <p:sldId id="263" r:id="rId13"/>
    <p:sldId id="265" r:id="rId14"/>
    <p:sldId id="275" r:id="rId15"/>
    <p:sldId id="266" r:id="rId16"/>
    <p:sldId id="267" r:id="rId17"/>
    <p:sldId id="276" r:id="rId18"/>
    <p:sldId id="270" r:id="rId19"/>
    <p:sldId id="269" r:id="rId20"/>
    <p:sldId id="268" r:id="rId21"/>
    <p:sldId id="278" r:id="rId22"/>
    <p:sldId id="277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1087" autoAdjust="0"/>
  </p:normalViewPr>
  <p:slideViewPr>
    <p:cSldViewPr>
      <p:cViewPr varScale="1">
        <p:scale>
          <a:sx n="59" d="100"/>
          <a:sy n="59" d="100"/>
        </p:scale>
        <p:origin x="-3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4C7DC-86DD-420B-BDB5-E4A697001E35}" type="datetimeFigureOut">
              <a:rPr lang="en-GB" smtClean="0"/>
              <a:pPr/>
              <a:t>18/06/2010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99598-302E-4655-981D-C00B27B1AEB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997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99598-302E-4655-981D-C00B27B1AEBD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506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99598-302E-4655-981D-C00B27B1AEBD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767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EDC3-644A-476A-AB33-D6FD5113CB98}" type="datetimeFigureOut">
              <a:rPr lang="en-US" smtClean="0"/>
              <a:pPr/>
              <a:t>6/18/2010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24C5-8BD4-4775-8A96-03CFB41891E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EDC3-644A-476A-AB33-D6FD5113CB98}" type="datetimeFigureOut">
              <a:rPr lang="en-US" smtClean="0"/>
              <a:pPr/>
              <a:t>6/18/2010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24C5-8BD4-4775-8A96-03CFB41891E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EDC3-644A-476A-AB33-D6FD5113CB98}" type="datetimeFigureOut">
              <a:rPr lang="en-US" smtClean="0"/>
              <a:pPr/>
              <a:t>6/18/2010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24C5-8BD4-4775-8A96-03CFB41891E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EDC3-644A-476A-AB33-D6FD5113CB98}" type="datetimeFigureOut">
              <a:rPr lang="en-US" smtClean="0"/>
              <a:pPr/>
              <a:t>6/18/2010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24C5-8BD4-4775-8A96-03CFB41891E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EDC3-644A-476A-AB33-D6FD5113CB98}" type="datetimeFigureOut">
              <a:rPr lang="en-US" smtClean="0"/>
              <a:pPr/>
              <a:t>6/18/2010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24C5-8BD4-4775-8A96-03CFB41891E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EDC3-644A-476A-AB33-D6FD5113CB98}" type="datetimeFigureOut">
              <a:rPr lang="en-US" smtClean="0"/>
              <a:pPr/>
              <a:t>6/18/2010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24C5-8BD4-4775-8A96-03CFB41891E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EDC3-644A-476A-AB33-D6FD5113CB98}" type="datetimeFigureOut">
              <a:rPr lang="en-US" smtClean="0"/>
              <a:pPr/>
              <a:t>6/18/2010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24C5-8BD4-4775-8A96-03CFB41891E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EDC3-644A-476A-AB33-D6FD5113CB98}" type="datetimeFigureOut">
              <a:rPr lang="en-US" smtClean="0"/>
              <a:pPr/>
              <a:t>6/18/2010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24C5-8BD4-4775-8A96-03CFB41891E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EDC3-644A-476A-AB33-D6FD5113CB98}" type="datetimeFigureOut">
              <a:rPr lang="en-US" smtClean="0"/>
              <a:pPr/>
              <a:t>6/18/2010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24C5-8BD4-4775-8A96-03CFB41891E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EDC3-644A-476A-AB33-D6FD5113CB98}" type="datetimeFigureOut">
              <a:rPr lang="en-US" smtClean="0"/>
              <a:pPr/>
              <a:t>6/18/2010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24C5-8BD4-4775-8A96-03CFB41891E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EDC3-644A-476A-AB33-D6FD5113CB98}" type="datetimeFigureOut">
              <a:rPr lang="en-US" smtClean="0"/>
              <a:pPr/>
              <a:t>6/18/2010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24C5-8BD4-4775-8A96-03CFB41891E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9EDC3-644A-476A-AB33-D6FD5113CB98}" type="datetimeFigureOut">
              <a:rPr lang="en-US" smtClean="0"/>
              <a:pPr/>
              <a:t>6/18/2010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E24C5-8BD4-4775-8A96-03CFB41891E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1470025"/>
          </a:xfrm>
        </p:spPr>
        <p:txBody>
          <a:bodyPr/>
          <a:lstStyle/>
          <a:p>
            <a:r>
              <a:rPr lang="en-GB" dirty="0" smtClean="0"/>
              <a:t>Evolution and future of day case hand surgery in Portsmouth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en-GB" sz="2000" dirty="0" smtClean="0"/>
              <a:t>Deborah Marsh, Consultant Anaesthetist</a:t>
            </a:r>
          </a:p>
          <a:p>
            <a:r>
              <a:rPr lang="en-GB" sz="2000" dirty="0" smtClean="0"/>
              <a:t>Alan Stedman, Consultant Anaesthetist</a:t>
            </a:r>
          </a:p>
          <a:p>
            <a:r>
              <a:rPr lang="en-GB" sz="2000" dirty="0" smtClean="0"/>
              <a:t>Sophie Phillips, Consultant Orthopaedic Surgeon</a:t>
            </a:r>
          </a:p>
          <a:p>
            <a:endParaRPr lang="en-GB" sz="2000" dirty="0"/>
          </a:p>
          <a:p>
            <a:endParaRPr lang="en-GB" sz="2000" dirty="0" smtClean="0"/>
          </a:p>
          <a:p>
            <a:r>
              <a:rPr lang="en-GB" sz="2000" dirty="0" smtClean="0"/>
              <a:t>British Association of Day Surgery, June 2010</a:t>
            </a:r>
            <a:endParaRPr lang="en-GB" sz="20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Advantages of US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/>
          <a:lstStyle/>
          <a:p>
            <a:r>
              <a:rPr lang="en-AU" dirty="0" smtClean="0"/>
              <a:t>Faster onset</a:t>
            </a:r>
          </a:p>
          <a:p>
            <a:r>
              <a:rPr lang="en-AU" dirty="0" smtClean="0"/>
              <a:t>Improved success rate</a:t>
            </a:r>
          </a:p>
          <a:p>
            <a:r>
              <a:rPr lang="en-AU" dirty="0" smtClean="0"/>
              <a:t>Improves patient satisfaction</a:t>
            </a:r>
          </a:p>
          <a:p>
            <a:r>
              <a:rPr lang="en-AU" dirty="0" smtClean="0">
                <a:solidFill>
                  <a:schemeClr val="bg1">
                    <a:lumMod val="75000"/>
                  </a:schemeClr>
                </a:solidFill>
              </a:rPr>
              <a:t>Successful block without a nerve stimulator</a:t>
            </a:r>
          </a:p>
          <a:p>
            <a:r>
              <a:rPr lang="en-AU" dirty="0" smtClean="0">
                <a:solidFill>
                  <a:schemeClr val="bg1">
                    <a:lumMod val="75000"/>
                  </a:schemeClr>
                </a:solidFill>
              </a:rPr>
              <a:t>Confirmation of LA spread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/>
          <a:lstStyle/>
          <a:p>
            <a:r>
              <a:rPr lang="en-AU" dirty="0" smtClean="0">
                <a:solidFill>
                  <a:schemeClr val="bg1">
                    <a:lumMod val="75000"/>
                  </a:schemeClr>
                </a:solidFill>
              </a:rPr>
              <a:t>Confirmation of catheter placement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Detection of intraneural injection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AU" dirty="0" smtClean="0">
                <a:solidFill>
                  <a:schemeClr val="bg1">
                    <a:lumMod val="75000"/>
                  </a:schemeClr>
                </a:solidFill>
              </a:rPr>
              <a:t>Identifies other anatomy</a:t>
            </a:r>
          </a:p>
          <a:p>
            <a:r>
              <a:rPr lang="en-AU" dirty="0" smtClean="0">
                <a:solidFill>
                  <a:schemeClr val="bg1">
                    <a:lumMod val="75000"/>
                  </a:schemeClr>
                </a:solidFill>
              </a:rPr>
              <a:t>Allows blocks not possible without US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88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14524E-7 L 0.29931 0.073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36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8.0481E-7 L 0.22171 0.170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853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62812E-6 L 0.25503 0.253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3" y="1269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2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Advantages of US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/>
          <a:lstStyle/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Confirmation of catheter placement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Detection of intraneural injection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Identifies other anatomy</a:t>
            </a:r>
          </a:p>
          <a:p>
            <a:r>
              <a:rPr lang="en-AU" dirty="0"/>
              <a:t>Allows blocks not possible without US</a:t>
            </a:r>
          </a:p>
          <a:p>
            <a:endParaRPr lang="en-GB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/>
          <a:lstStyle/>
          <a:p>
            <a:r>
              <a:rPr lang="en-AU" dirty="0" smtClean="0">
                <a:solidFill>
                  <a:schemeClr val="bg1">
                    <a:lumMod val="75000"/>
                  </a:schemeClr>
                </a:solidFill>
              </a:rPr>
              <a:t>Faster onset</a:t>
            </a:r>
          </a:p>
          <a:p>
            <a:r>
              <a:rPr lang="en-AU" dirty="0" smtClean="0">
                <a:solidFill>
                  <a:schemeClr val="bg1">
                    <a:lumMod val="75000"/>
                  </a:schemeClr>
                </a:solidFill>
              </a:rPr>
              <a:t>Improved success rate</a:t>
            </a:r>
          </a:p>
          <a:p>
            <a:r>
              <a:rPr lang="en-AU" dirty="0" smtClean="0">
                <a:solidFill>
                  <a:schemeClr val="bg1">
                    <a:lumMod val="75000"/>
                  </a:schemeClr>
                </a:solidFill>
              </a:rPr>
              <a:t>Improves patient satisfaction</a:t>
            </a:r>
          </a:p>
          <a:p>
            <a:r>
              <a:rPr lang="en-AU" dirty="0" smtClean="0">
                <a:solidFill>
                  <a:schemeClr val="bg1">
                    <a:lumMod val="75000"/>
                  </a:schemeClr>
                </a:solidFill>
              </a:rPr>
              <a:t>Successful block without a nerve stimulator</a:t>
            </a:r>
          </a:p>
          <a:p>
            <a:r>
              <a:rPr lang="en-AU" dirty="0" smtClean="0">
                <a:solidFill>
                  <a:schemeClr val="bg1">
                    <a:lumMod val="75000"/>
                  </a:schemeClr>
                </a:solidFill>
              </a:rPr>
              <a:t>Confirmation of LA spread</a:t>
            </a:r>
          </a:p>
        </p:txBody>
      </p:sp>
    </p:spTree>
    <p:extLst>
      <p:ext uri="{BB962C8B-B14F-4D97-AF65-F5344CB8AC3E}">
        <p14:creationId xmlns:p14="http://schemas.microsoft.com/office/powerpoint/2010/main" val="358368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25834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3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9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2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Supraclavicular block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09000"/>
            <a:ext cx="4320000" cy="3240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4" y="1809000"/>
            <a:ext cx="4320000" cy="324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Refinements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GB" dirty="0" smtClean="0"/>
              <a:t>Short acting local anaesthetic </a:t>
            </a:r>
          </a:p>
          <a:p>
            <a:pPr lvl="1"/>
            <a:r>
              <a:rPr lang="en-GB" dirty="0" smtClean="0"/>
              <a:t>Prilocaine</a:t>
            </a:r>
          </a:p>
          <a:p>
            <a:pPr lvl="1"/>
            <a:r>
              <a:rPr lang="en-GB" dirty="0" smtClean="0"/>
              <a:t>Fast onset/offset</a:t>
            </a:r>
          </a:p>
          <a:p>
            <a:pPr lvl="1"/>
            <a:r>
              <a:rPr lang="en-GB" dirty="0" smtClean="0"/>
              <a:t>Rapid recovery of numb arm after discharge, increasing patient satisfaction and safety</a:t>
            </a:r>
          </a:p>
          <a:p>
            <a:r>
              <a:rPr lang="en-GB" dirty="0" smtClean="0"/>
              <a:t>Long acting local anaesthetic </a:t>
            </a:r>
          </a:p>
          <a:p>
            <a:pPr lvl="1"/>
            <a:r>
              <a:rPr lang="en-GB" dirty="0" smtClean="0"/>
              <a:t>Levo-bupivacaine</a:t>
            </a:r>
          </a:p>
          <a:p>
            <a:pPr lvl="1"/>
            <a:r>
              <a:rPr lang="en-AU" dirty="0" smtClean="0"/>
              <a:t>Peripheral </a:t>
            </a:r>
            <a:r>
              <a:rPr lang="en-AU" dirty="0"/>
              <a:t>n</a:t>
            </a:r>
            <a:r>
              <a:rPr lang="en-AU" dirty="0" smtClean="0"/>
              <a:t>erve blocks</a:t>
            </a:r>
            <a:endParaRPr lang="en-GB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Peripheral Nerve Blocks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63170"/>
            <a:ext cx="2880000" cy="2880000"/>
          </a:xfrm>
          <a:ln w="12700"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5104"/>
            <a:ext cx="2880000" cy="28800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92" y="3728107"/>
            <a:ext cx="2880000" cy="2880000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67133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 operative innovations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en-GB" dirty="0" smtClean="0"/>
              <a:t>Increasing our use of nerve catheters to prolong duration of block and hence post op analgesia</a:t>
            </a:r>
          </a:p>
          <a:p>
            <a:r>
              <a:rPr lang="en-GB" dirty="0" smtClean="0"/>
              <a:t>Currently managed as in-patients but aim for day case in near future</a:t>
            </a:r>
            <a:endParaRPr lang="en-GB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Continuous perineural LA infusions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2801"/>
            <a:ext cx="8229600" cy="4554551"/>
          </a:xfrm>
        </p:spPr>
        <p:txBody>
          <a:bodyPr/>
          <a:lstStyle/>
          <a:p>
            <a:r>
              <a:rPr lang="en-GB" dirty="0" smtClean="0"/>
              <a:t>Prolonged analgesia after day case surgery</a:t>
            </a:r>
          </a:p>
          <a:p>
            <a:r>
              <a:rPr lang="en-GB" dirty="0" smtClean="0"/>
              <a:t>Reduced time to discharge</a:t>
            </a:r>
          </a:p>
          <a:p>
            <a:r>
              <a:rPr lang="en-GB" dirty="0" smtClean="0"/>
              <a:t>Reduced readmission rate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Portable infusion pumps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Range from simple disposable elastomeric pumps to more sophisticated mechanical battery operated</a:t>
            </a:r>
          </a:p>
          <a:p>
            <a:r>
              <a:rPr lang="en-GB" dirty="0" smtClean="0"/>
              <a:t>Complications rare</a:t>
            </a:r>
          </a:p>
          <a:p>
            <a:r>
              <a:rPr lang="en-GB" dirty="0" smtClean="0"/>
              <a:t>High patient satisfaction</a:t>
            </a:r>
          </a:p>
          <a:p>
            <a:r>
              <a:rPr lang="en-GB" dirty="0" smtClean="0"/>
              <a:t>Must have home care instructions</a:t>
            </a:r>
          </a:p>
          <a:p>
            <a:r>
              <a:rPr lang="en-GB" dirty="0" smtClean="0"/>
              <a:t>Back-up analgesia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8640"/>
            <a:ext cx="8686800" cy="5816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Improving Patient Experience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71389"/>
            <a:ext cx="8229600" cy="4525963"/>
          </a:xfrm>
        </p:spPr>
        <p:txBody>
          <a:bodyPr/>
          <a:lstStyle/>
          <a:p>
            <a:r>
              <a:rPr lang="en-GB" dirty="0" smtClean="0"/>
              <a:t>Grant from Patient Experience Council to purchase an iPod and music</a:t>
            </a:r>
          </a:p>
          <a:p>
            <a:r>
              <a:rPr lang="en-AU" dirty="0" smtClean="0"/>
              <a:t>Increased patient information </a:t>
            </a:r>
          </a:p>
          <a:p>
            <a:pPr lvl="1"/>
            <a:r>
              <a:rPr lang="en-AU" dirty="0" smtClean="0"/>
              <a:t>pre-op and post-op information sheets</a:t>
            </a:r>
            <a:endParaRPr lang="en-GB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20" y="332656"/>
            <a:ext cx="5394441" cy="6336705"/>
          </a:xfrm>
          <a:ln w="12700">
            <a:solidFill>
              <a:schemeClr val="tx1"/>
            </a:solidFill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Ideal Day Case Anaesthetic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Safe</a:t>
            </a:r>
          </a:p>
          <a:p>
            <a:pPr>
              <a:buNone/>
            </a:pPr>
            <a:r>
              <a:rPr lang="en-AU" dirty="0" smtClean="0"/>
              <a:t>Allows rapid list turnover</a:t>
            </a:r>
          </a:p>
          <a:p>
            <a:pPr>
              <a:buNone/>
            </a:pPr>
            <a:r>
              <a:rPr lang="en-AU" dirty="0" smtClean="0"/>
              <a:t>Allows good operating conditions</a:t>
            </a:r>
          </a:p>
          <a:p>
            <a:pPr>
              <a:buNone/>
            </a:pPr>
            <a:r>
              <a:rPr lang="en-AU" dirty="0" smtClean="0"/>
              <a:t>Effective post operative analgesia</a:t>
            </a:r>
          </a:p>
          <a:p>
            <a:pPr>
              <a:buNone/>
            </a:pPr>
            <a:r>
              <a:rPr lang="en-AU" dirty="0" smtClean="0"/>
              <a:t>Low requirement for unplanned admission</a:t>
            </a:r>
          </a:p>
          <a:p>
            <a:pPr>
              <a:buNone/>
            </a:pPr>
            <a:r>
              <a:rPr lang="en-AU" dirty="0" smtClean="0"/>
              <a:t>High patient satisfaction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84784"/>
            <a:ext cx="4752528" cy="35643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Happy Patients</a:t>
            </a:r>
            <a:endParaRPr lang="en-GB" dirty="0"/>
          </a:p>
        </p:txBody>
      </p:sp>
      <p:pic>
        <p:nvPicPr>
          <p:cNvPr id="4" name="Content Placeholder 3" descr="bads-sop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9779" y="1285860"/>
            <a:ext cx="6124442" cy="4525963"/>
          </a:xfrm>
          <a:ln w="12700">
            <a:solidFill>
              <a:schemeClr val="tx1"/>
            </a:solidFill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Team</a:t>
            </a:r>
            <a:endParaRPr lang="en-GB" dirty="0"/>
          </a:p>
        </p:txBody>
      </p:sp>
      <p:pic>
        <p:nvPicPr>
          <p:cNvPr id="4" name="Content Placeholder 3" descr="ba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214422"/>
            <a:ext cx="6034617" cy="4525963"/>
          </a:xfrm>
          <a:ln w="12700">
            <a:solidFill>
              <a:schemeClr val="tx1"/>
            </a:solidFill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Any Questions?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28" y="1496568"/>
            <a:ext cx="4809744" cy="3864864"/>
          </a:xfr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21003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History of Hand Surgery in Portsmouth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r>
              <a:rPr lang="en-GB" dirty="0" smtClean="0"/>
              <a:t>Team started in 2002 – GA in-patient list</a:t>
            </a:r>
          </a:p>
          <a:p>
            <a:r>
              <a:rPr lang="en-GB" dirty="0" smtClean="0"/>
              <a:t>DM and YK – started to use brachial plexus blocks, combined with GA, for post operative analgesia</a:t>
            </a:r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History of Hand Surgery in Portsmouth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r>
              <a:rPr lang="en-GB" dirty="0" smtClean="0"/>
              <a:t>Mostly Vertical Infraclavicular Block (VIB) using a nerve stimulator</a:t>
            </a:r>
          </a:p>
          <a:p>
            <a:r>
              <a:rPr lang="en-GB" dirty="0" smtClean="0"/>
              <a:t>Increase in day case patients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Key factor – interest and encouragement from surgeon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VIB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99730"/>
            <a:ext cx="4680520" cy="36014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088" y="1563340"/>
            <a:ext cx="4089400" cy="40259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History of Hand Surgery in Portsmouth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3965"/>
            <a:ext cx="8229600" cy="4713387"/>
          </a:xfrm>
        </p:spPr>
        <p:txBody>
          <a:bodyPr>
            <a:normAutofit/>
          </a:bodyPr>
          <a:lstStyle/>
          <a:p>
            <a:r>
              <a:rPr lang="en-GB" dirty="0" smtClean="0"/>
              <a:t>2006/2007 	</a:t>
            </a:r>
          </a:p>
          <a:p>
            <a:pPr lvl="1"/>
            <a:r>
              <a:rPr lang="en-GB" dirty="0" smtClean="0"/>
              <a:t>DM  - sabbatical in Auckland, New Zealand</a:t>
            </a:r>
          </a:p>
          <a:p>
            <a:pPr lvl="1"/>
            <a:r>
              <a:rPr lang="en-GB" dirty="0" smtClean="0"/>
              <a:t>AS  - regional anaesthesia fellowship in Perth, WA</a:t>
            </a:r>
          </a:p>
          <a:p>
            <a:r>
              <a:rPr lang="en-GB" dirty="0" smtClean="0"/>
              <a:t>Both exposed to ultrasound-guided regional anaesthesia</a:t>
            </a:r>
          </a:p>
          <a:p>
            <a:pPr marL="0" indent="0">
              <a:buNone/>
            </a:pPr>
            <a:endParaRPr lang="en-GB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Ultrasound guided regional anaesthesia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On return DM started using a borrowed ultrasound machine for infraclavicular blocks</a:t>
            </a:r>
          </a:p>
          <a:p>
            <a:r>
              <a:rPr lang="en-GB" dirty="0" smtClean="0"/>
              <a:t>AS joined Portsmouth as a registrar keen to continue with ultrasound guided regional anaesthesia</a:t>
            </a:r>
          </a:p>
          <a:p>
            <a:r>
              <a:rPr lang="en-GB" dirty="0" smtClean="0"/>
              <a:t>Unwavering support from our surgical colleague</a:t>
            </a:r>
            <a:endParaRPr lang="en-GB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Ultrasound guided regional anaesthesia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en-GB" dirty="0" smtClean="0"/>
              <a:t>Portsmouth </a:t>
            </a:r>
            <a:r>
              <a:rPr lang="en-GB" dirty="0"/>
              <a:t>in process of funding ultrasound for CVP </a:t>
            </a:r>
            <a:r>
              <a:rPr lang="en-GB" dirty="0" smtClean="0"/>
              <a:t>insertion </a:t>
            </a:r>
            <a:r>
              <a:rPr lang="en-GB" dirty="0"/>
              <a:t>(NICE 2002)</a:t>
            </a:r>
          </a:p>
          <a:p>
            <a:r>
              <a:rPr lang="en-AU" dirty="0"/>
              <a:t>IT also interested in US for RA </a:t>
            </a:r>
            <a:endParaRPr lang="en-GB" dirty="0"/>
          </a:p>
          <a:p>
            <a:r>
              <a:rPr lang="en-AU" dirty="0" smtClean="0"/>
              <a:t>Obtained 2 Sonosite S-Nerve machines capable of achieving both functions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0268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Advantages of US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/>
          <a:lstStyle/>
          <a:p>
            <a:r>
              <a:rPr lang="en-AU" dirty="0" smtClean="0"/>
              <a:t>Faster onset</a:t>
            </a:r>
          </a:p>
          <a:p>
            <a:r>
              <a:rPr lang="en-AU" dirty="0" smtClean="0"/>
              <a:t>Improved success rate</a:t>
            </a:r>
          </a:p>
          <a:p>
            <a:r>
              <a:rPr lang="en-AU" dirty="0" smtClean="0"/>
              <a:t>Improves patient satisfaction</a:t>
            </a:r>
          </a:p>
          <a:p>
            <a:r>
              <a:rPr lang="en-AU" dirty="0" smtClean="0"/>
              <a:t>Successful block without a nerve stimulator</a:t>
            </a:r>
          </a:p>
          <a:p>
            <a:r>
              <a:rPr lang="en-AU" dirty="0" smtClean="0"/>
              <a:t>Confirmation of LA spread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/>
          <a:lstStyle/>
          <a:p>
            <a:r>
              <a:rPr lang="en-AU" dirty="0" smtClean="0"/>
              <a:t>Confirmation of catheter placement</a:t>
            </a:r>
          </a:p>
          <a:p>
            <a:r>
              <a:rPr lang="en-AU" dirty="0"/>
              <a:t>Detection of intraneural injection</a:t>
            </a:r>
            <a:endParaRPr lang="en-GB" dirty="0"/>
          </a:p>
          <a:p>
            <a:r>
              <a:rPr lang="en-AU" dirty="0" smtClean="0"/>
              <a:t>Identifies other anatomy</a:t>
            </a:r>
          </a:p>
          <a:p>
            <a:r>
              <a:rPr lang="en-AU" dirty="0" smtClean="0"/>
              <a:t>Allows blocks not possible without US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7383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5076</TotalTime>
  <Words>458</Words>
  <Application>Microsoft Office PowerPoint</Application>
  <PresentationFormat>On-screen Show (4:3)</PresentationFormat>
  <Paragraphs>99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Evolution and future of day case hand surgery in Portsmouth</vt:lpstr>
      <vt:lpstr>The Ideal Day Case Anaesthetic</vt:lpstr>
      <vt:lpstr>History of Hand Surgery in Portsmouth</vt:lpstr>
      <vt:lpstr>History of Hand Surgery in Portsmouth</vt:lpstr>
      <vt:lpstr>The VIB</vt:lpstr>
      <vt:lpstr>History of Hand Surgery in Portsmouth</vt:lpstr>
      <vt:lpstr>Ultrasound guided regional anaesthesia</vt:lpstr>
      <vt:lpstr>Ultrasound guided regional anaesthesia</vt:lpstr>
      <vt:lpstr>Advantages of US</vt:lpstr>
      <vt:lpstr>Advantages of US</vt:lpstr>
      <vt:lpstr>Advantages of US</vt:lpstr>
      <vt:lpstr>Supraclavicular block</vt:lpstr>
      <vt:lpstr>Refinements</vt:lpstr>
      <vt:lpstr>Peripheral Nerve Blocks</vt:lpstr>
      <vt:lpstr>Post operative innovations</vt:lpstr>
      <vt:lpstr>Continuous perineural LA infusions</vt:lpstr>
      <vt:lpstr>Portable infusion pumps</vt:lpstr>
      <vt:lpstr>Improving Patient Experience</vt:lpstr>
      <vt:lpstr>PowerPoint Presentation</vt:lpstr>
      <vt:lpstr>In summary</vt:lpstr>
      <vt:lpstr>Happy Patients</vt:lpstr>
      <vt:lpstr>The Team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and future of day case hand surgery in Portsmouth</dc:title>
  <dc:creator>Deborah</dc:creator>
  <cp:lastModifiedBy>Alan Stedman</cp:lastModifiedBy>
  <cp:revision>66</cp:revision>
  <dcterms:created xsi:type="dcterms:W3CDTF">2010-05-26T08:39:36Z</dcterms:created>
  <dcterms:modified xsi:type="dcterms:W3CDTF">2010-06-18T06:30:39Z</dcterms:modified>
</cp:coreProperties>
</file>