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A0000"/>
    <a:srgbClr val="68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CA9FEC-0472-4F84-AB4E-65D392E741EF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1E1466-7F22-4B79-906F-1EEBF13507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F50A5D-549F-4B31-946C-8A76A1231B9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46E52-24ED-4FC4-8A9C-6778AEE0B9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Tahoma" charset="0"/>
                <a:cs typeface="+mn-cs"/>
              </a:rPr>
              <a:t>   British Association of Day Surgery 			           www.bads.co.uk</a:t>
            </a:r>
          </a:p>
        </p:txBody>
      </p:sp>
      <p:pic>
        <p:nvPicPr>
          <p:cNvPr id="5" name="Picture 2" descr="C:\Users\Mark\Desktop\New 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4000500"/>
            <a:ext cx="175895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844675"/>
            <a:ext cx="7772400" cy="1470025"/>
          </a:xfrm>
        </p:spPr>
        <p:txBody>
          <a:bodyPr/>
          <a:lstStyle>
            <a:lvl1pPr algn="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00570"/>
            <a:ext cx="6400800" cy="1752600"/>
          </a:xfrm>
        </p:spPr>
        <p:txBody>
          <a:bodyPr/>
          <a:lstStyle>
            <a:lvl1pPr marL="0" indent="0"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Tahoma" charset="0"/>
                <a:cs typeface="+mn-cs"/>
              </a:rPr>
              <a:t>   British Association of Day Surgery 			           www.bads.co.uk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8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82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82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82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82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3200">
          <a:solidFill>
            <a:srgbClr val="00008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8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8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8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8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ESW%20Solutions\Desktop\KHAIRA%20-%20Friday%20am%20BADS\Ultrasound-Guided_Transversus_Abdominis_Plane_Block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85813" y="1714500"/>
            <a:ext cx="8102600" cy="1470025"/>
          </a:xfrm>
        </p:spPr>
        <p:txBody>
          <a:bodyPr/>
          <a:lstStyle/>
          <a:p>
            <a:pPr algn="ctr"/>
            <a:r>
              <a:rPr lang="en-GB" dirty="0" smtClean="0"/>
              <a:t>Local anaesthesia </a:t>
            </a:r>
            <a:br>
              <a:rPr lang="en-GB" dirty="0" smtClean="0"/>
            </a:br>
            <a:r>
              <a:rPr lang="en-GB" dirty="0" smtClean="0"/>
              <a:t>Surgeons can do it !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7544" y="5373216"/>
            <a:ext cx="5933256" cy="87995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Mr HS Khaira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mtClean="0"/>
              <a:t>Varicose veins – VNUS Closure™</a:t>
            </a:r>
          </a:p>
        </p:txBody>
      </p:sp>
      <p:pic>
        <p:nvPicPr>
          <p:cNvPr id="5" name="Picture 3" descr="RFG_newU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50"/>
            <a:ext cx="3357563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ic-vnus-closure-fast-cathet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75" y="1714500"/>
            <a:ext cx="5757863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14202"/>
            <a:ext cx="8229600" cy="4525963"/>
          </a:xfrm>
        </p:spPr>
        <p:txBody>
          <a:bodyPr/>
          <a:lstStyle/>
          <a:p>
            <a:r>
              <a:rPr lang="en-GB" smtClean="0"/>
              <a:t>Tumescent anaesthetic (dilute and below toxic levels)</a:t>
            </a:r>
          </a:p>
          <a:p>
            <a:r>
              <a:rPr lang="en-GB" smtClean="0"/>
              <a:t>Ultrasound guided</a:t>
            </a:r>
          </a:p>
          <a:p>
            <a:r>
              <a:rPr lang="en-GB" smtClean="0"/>
              <a:t>Avulsions as well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l"/>
            <a:r>
              <a:rPr lang="en-GB" smtClean="0"/>
              <a:t>Varicose veins – VNUS Closure™</a:t>
            </a:r>
          </a:p>
        </p:txBody>
      </p:sp>
      <p:pic>
        <p:nvPicPr>
          <p:cNvPr id="6" name="Picture 4" descr="local anaesthetic for avulsio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4057377"/>
            <a:ext cx="3038475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tumescenc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38" y="4057377"/>
            <a:ext cx="28019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mtClean="0"/>
              <a:t>Diabetic foot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smtClean="0"/>
              <a:t>Toe amputation</a:t>
            </a:r>
          </a:p>
          <a:p>
            <a:r>
              <a:rPr lang="en-GB" smtClean="0"/>
              <a:t>Debridement</a:t>
            </a:r>
          </a:p>
          <a:p>
            <a:endParaRPr lang="en-GB" smtClean="0"/>
          </a:p>
          <a:p>
            <a:r>
              <a:rPr lang="en-GB" smtClean="0"/>
              <a:t>Digital block</a:t>
            </a:r>
          </a:p>
          <a:p>
            <a:r>
              <a:rPr lang="en-GB" smtClean="0"/>
              <a:t>Metatarsal block</a:t>
            </a:r>
          </a:p>
          <a:p>
            <a:r>
              <a:rPr lang="en-GB" smtClean="0"/>
              <a:t>Ankle block</a:t>
            </a:r>
          </a:p>
        </p:txBody>
      </p:sp>
      <p:pic>
        <p:nvPicPr>
          <p:cNvPr id="6" name="Picture 3" descr="DSC0546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2857500"/>
            <a:ext cx="4381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mtClean="0"/>
              <a:t>Hernia repair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88" cy="4525963"/>
          </a:xfrm>
        </p:spPr>
        <p:txBody>
          <a:bodyPr/>
          <a:lstStyle/>
          <a:p>
            <a:r>
              <a:rPr lang="en-GB" dirty="0" smtClean="0"/>
              <a:t>Nothing new</a:t>
            </a:r>
          </a:p>
          <a:p>
            <a:r>
              <a:rPr lang="en-GB" dirty="0" smtClean="0"/>
              <a:t>Try it and see the difference</a:t>
            </a:r>
          </a:p>
          <a:p>
            <a:r>
              <a:rPr lang="en-GB" dirty="0" smtClean="0"/>
              <a:t>Courses – speak to Ethicon </a:t>
            </a:r>
          </a:p>
          <a:p>
            <a:endParaRPr lang="en-GB" dirty="0" smtClean="0"/>
          </a:p>
          <a:p>
            <a:r>
              <a:rPr lang="en-GB" dirty="0" smtClean="0"/>
              <a:t>Consider using USS for </a:t>
            </a:r>
            <a:r>
              <a:rPr lang="en-GB" dirty="0" err="1" smtClean="0"/>
              <a:t>ilio</a:t>
            </a:r>
            <a:r>
              <a:rPr lang="en-GB" dirty="0" smtClean="0"/>
              <a:t>-inguinal and </a:t>
            </a:r>
            <a:r>
              <a:rPr lang="en-GB" dirty="0" err="1" smtClean="0"/>
              <a:t>ilio-hypogastric</a:t>
            </a:r>
            <a:r>
              <a:rPr lang="en-GB" dirty="0" smtClean="0"/>
              <a:t> nerve block</a:t>
            </a:r>
          </a:p>
        </p:txBody>
      </p:sp>
      <p:pic>
        <p:nvPicPr>
          <p:cNvPr id="6" name="Picture 3" descr="lahernia150.jpg"/>
          <p:cNvPicPr>
            <a:picLocks noChangeAspect="1"/>
          </p:cNvPicPr>
          <p:nvPr/>
        </p:nvPicPr>
        <p:blipFill>
          <a:blip r:embed="rId2" cstate="print">
            <a:lum bright="-14000" contrast="6000"/>
          </a:blip>
          <a:srcRect/>
          <a:stretch>
            <a:fillRect/>
          </a:stretch>
        </p:blipFill>
        <p:spPr bwMode="auto">
          <a:xfrm>
            <a:off x="6215063" y="500063"/>
            <a:ext cx="216376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nguinal ca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59" y="3717032"/>
            <a:ext cx="269317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mtClean="0"/>
              <a:t>TAP Block</a:t>
            </a:r>
          </a:p>
        </p:txBody>
      </p:sp>
      <p:pic>
        <p:nvPicPr>
          <p:cNvPr id="5" name="Picture 3" descr="tapblo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500188"/>
            <a:ext cx="44100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Abdo wall ne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1428750"/>
            <a:ext cx="37846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dirty="0" smtClean="0"/>
              <a:t>TAP Block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smtClean="0"/>
              <a:t>Lap inguinal hernia</a:t>
            </a:r>
          </a:p>
          <a:p>
            <a:r>
              <a:rPr lang="en-GB" smtClean="0"/>
              <a:t>Lower abdominal lap incisional hernia</a:t>
            </a:r>
          </a:p>
          <a:p>
            <a:r>
              <a:rPr lang="en-GB" smtClean="0"/>
              <a:t>Open surgery</a:t>
            </a:r>
          </a:p>
          <a:p>
            <a:r>
              <a:rPr lang="en-GB" smtClean="0"/>
              <a:t>Ultrasound guided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ltrasound-Guided_Transversus_Abdominis_Plane_Block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71470" y="428604"/>
            <a:ext cx="9226493" cy="521497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2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S2010 v2">
  <a:themeElements>
    <a:clrScheme name="">
      <a:dk1>
        <a:srgbClr val="000099"/>
      </a:dk1>
      <a:lt1>
        <a:srgbClr val="FFFFFF"/>
      </a:lt1>
      <a:dk2>
        <a:srgbClr val="000099"/>
      </a:dk2>
      <a:lt2>
        <a:srgbClr val="003399"/>
      </a:lt2>
      <a:accent1>
        <a:srgbClr val="6699FF"/>
      </a:accent1>
      <a:accent2>
        <a:srgbClr val="000099"/>
      </a:accent2>
      <a:accent3>
        <a:srgbClr val="FFFFFF"/>
      </a:accent3>
      <a:accent4>
        <a:srgbClr val="000082"/>
      </a:accent4>
      <a:accent5>
        <a:srgbClr val="B8CAFF"/>
      </a:accent5>
      <a:accent6>
        <a:srgbClr val="00008A"/>
      </a:accent6>
      <a:hlink>
        <a:srgbClr val="FF3300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66FF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56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FFFFFF"/>
        </a:lt1>
        <a:dk2>
          <a:srgbClr val="000099"/>
        </a:dk2>
        <a:lt2>
          <a:srgbClr val="99CCFF"/>
        </a:lt2>
        <a:accent1>
          <a:srgbClr val="BBE0E3"/>
        </a:accent1>
        <a:accent2>
          <a:srgbClr val="9966FF"/>
        </a:accent2>
        <a:accent3>
          <a:srgbClr val="FFFFFF"/>
        </a:accent3>
        <a:accent4>
          <a:srgbClr val="000082"/>
        </a:accent4>
        <a:accent5>
          <a:srgbClr val="DAEDEF"/>
        </a:accent5>
        <a:accent6>
          <a:srgbClr val="8A5CE7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FFFFFF"/>
        </a:lt1>
        <a:dk2>
          <a:srgbClr val="000099"/>
        </a:dk2>
        <a:lt2>
          <a:srgbClr val="99CCFF"/>
        </a:lt2>
        <a:accent1>
          <a:srgbClr val="5204A0"/>
        </a:accent1>
        <a:accent2>
          <a:srgbClr val="9966FF"/>
        </a:accent2>
        <a:accent3>
          <a:srgbClr val="FFFFFF"/>
        </a:accent3>
        <a:accent4>
          <a:srgbClr val="000082"/>
        </a:accent4>
        <a:accent5>
          <a:srgbClr val="B3AACD"/>
        </a:accent5>
        <a:accent6>
          <a:srgbClr val="8A5CE7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FFFFFF"/>
        </a:lt1>
        <a:dk2>
          <a:srgbClr val="000099"/>
        </a:dk2>
        <a:lt2>
          <a:srgbClr val="003399"/>
        </a:lt2>
        <a:accent1>
          <a:srgbClr val="5204A0"/>
        </a:accent1>
        <a:accent2>
          <a:srgbClr val="9966FF"/>
        </a:accent2>
        <a:accent3>
          <a:srgbClr val="FFFFFF"/>
        </a:accent3>
        <a:accent4>
          <a:srgbClr val="000082"/>
        </a:accent4>
        <a:accent5>
          <a:srgbClr val="B3AACD"/>
        </a:accent5>
        <a:accent6>
          <a:srgbClr val="8A5CE7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BADS2010 v2</Template>
  <TotalTime>24</TotalTime>
  <Words>84</Words>
  <Application>Microsoft Office PowerPoint</Application>
  <PresentationFormat>On-screen Show (4:3)</PresentationFormat>
  <Paragraphs>28</Paragraphs>
  <Slides>8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BADS2010 v2</vt:lpstr>
      <vt:lpstr>Local anaesthesia  Surgeons can do it !</vt:lpstr>
      <vt:lpstr>Varicose veins – VNUS Closure™</vt:lpstr>
      <vt:lpstr>Varicose veins – VNUS Closure™</vt:lpstr>
      <vt:lpstr>Diabetic foot</vt:lpstr>
      <vt:lpstr>Hernia repair</vt:lpstr>
      <vt:lpstr>TAP Block</vt:lpstr>
      <vt:lpstr>TAP Block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Valued Acer Customer</cp:lastModifiedBy>
  <cp:revision>5</cp:revision>
  <dcterms:created xsi:type="dcterms:W3CDTF">2010-06-13T16:08:59Z</dcterms:created>
  <dcterms:modified xsi:type="dcterms:W3CDTF">2010-06-17T13:00:39Z</dcterms:modified>
</cp:coreProperties>
</file>