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3" r:id="rId4"/>
    <p:sldId id="258" r:id="rId5"/>
    <p:sldId id="259" r:id="rId6"/>
    <p:sldId id="260" r:id="rId7"/>
    <p:sldId id="265" r:id="rId8"/>
    <p:sldId id="261" r:id="rId9"/>
    <p:sldId id="262" r:id="rId10"/>
    <p:sldId id="267" r:id="rId11"/>
    <p:sldId id="266" r:id="rId12"/>
    <p:sldId id="268" r:id="rId13"/>
    <p:sldId id="269" r:id="rId14"/>
    <p:sldId id="264" r:id="rId15"/>
    <p:sldId id="270" r:id="rId16"/>
    <p:sldId id="273" r:id="rId17"/>
    <p:sldId id="274" r:id="rId18"/>
    <p:sldId id="275" r:id="rId19"/>
    <p:sldId id="271"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88" autoAdjust="0"/>
  </p:normalViewPr>
  <p:slideViewPr>
    <p:cSldViewPr>
      <p:cViewPr>
        <p:scale>
          <a:sx n="42" d="100"/>
          <a:sy n="42" d="100"/>
        </p:scale>
        <p:origin x="-1980" y="-4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rry\Documents\BADS%20Protsmouth\Belfast.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erry\Documents\BADS%20Protsmouth\Belfast.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erry\Documents\BADS%20Protsmouth\Belfast.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 Big Bang</a:t>
            </a:r>
          </a:p>
        </c:rich>
      </c:tx>
      <c:layout>
        <c:manualLayout>
          <c:xMode val="edge"/>
          <c:yMode val="edge"/>
          <c:x val="0.37718375374013918"/>
          <c:y val="0"/>
        </c:manualLayout>
      </c:layout>
    </c:title>
    <c:plotArea>
      <c:layout>
        <c:manualLayout>
          <c:layoutTarget val="inner"/>
          <c:xMode val="edge"/>
          <c:yMode val="edge"/>
          <c:x val="9.6802377596600778E-2"/>
          <c:y val="0.1641873182916512"/>
          <c:w val="0.82985935382302956"/>
          <c:h val="0.51631455533414949"/>
        </c:manualLayout>
      </c:layout>
      <c:barChart>
        <c:barDir val="col"/>
        <c:grouping val="clustered"/>
        <c:ser>
          <c:idx val="1"/>
          <c:order val="0"/>
          <c:tx>
            <c:strRef>
              <c:f>Sheet1!$S$2</c:f>
              <c:strCache>
                <c:ptCount val="1"/>
                <c:pt idx="0">
                  <c:v>Frequency</c:v>
                </c:pt>
              </c:strCache>
            </c:strRef>
          </c:tx>
          <c:spPr>
            <a:solidFill>
              <a:srgbClr val="FF0000"/>
            </a:solidFill>
          </c:spPr>
          <c:cat>
            <c:numRef>
              <c:f>Sheet1!$R$3:$R$12</c:f>
              <c:numCache>
                <c:formatCode>0</c:formatCode>
                <c:ptCount val="10"/>
                <c:pt idx="0">
                  <c:v>165</c:v>
                </c:pt>
                <c:pt idx="1">
                  <c:v>180</c:v>
                </c:pt>
                <c:pt idx="2">
                  <c:v>195</c:v>
                </c:pt>
                <c:pt idx="3">
                  <c:v>210</c:v>
                </c:pt>
                <c:pt idx="4">
                  <c:v>225</c:v>
                </c:pt>
                <c:pt idx="5">
                  <c:v>240</c:v>
                </c:pt>
                <c:pt idx="6">
                  <c:v>255</c:v>
                </c:pt>
                <c:pt idx="7">
                  <c:v>270</c:v>
                </c:pt>
                <c:pt idx="8">
                  <c:v>285</c:v>
                </c:pt>
                <c:pt idx="9">
                  <c:v>300</c:v>
                </c:pt>
              </c:numCache>
            </c:numRef>
          </c:cat>
          <c:val>
            <c:numRef>
              <c:f>Sheet1!$S$3:$S$12</c:f>
              <c:numCache>
                <c:formatCode>0</c:formatCode>
                <c:ptCount val="10"/>
                <c:pt idx="0">
                  <c:v>3</c:v>
                </c:pt>
                <c:pt idx="1">
                  <c:v>10</c:v>
                </c:pt>
                <c:pt idx="2">
                  <c:v>41</c:v>
                </c:pt>
                <c:pt idx="3">
                  <c:v>29</c:v>
                </c:pt>
                <c:pt idx="4">
                  <c:v>40</c:v>
                </c:pt>
                <c:pt idx="5">
                  <c:v>305</c:v>
                </c:pt>
                <c:pt idx="6">
                  <c:v>460</c:v>
                </c:pt>
                <c:pt idx="7">
                  <c:v>109</c:v>
                </c:pt>
                <c:pt idx="8">
                  <c:v>3</c:v>
                </c:pt>
                <c:pt idx="9">
                  <c:v>0</c:v>
                </c:pt>
              </c:numCache>
            </c:numRef>
          </c:val>
        </c:ser>
        <c:gapWidth val="63"/>
        <c:axId val="122008320"/>
        <c:axId val="122343808"/>
      </c:barChart>
      <c:catAx>
        <c:axId val="122008320"/>
        <c:scaling>
          <c:orientation val="minMax"/>
        </c:scaling>
        <c:axPos val="b"/>
        <c:numFmt formatCode="0" sourceLinked="1"/>
        <c:tickLblPos val="nextTo"/>
        <c:crossAx val="122343808"/>
        <c:crosses val="autoZero"/>
        <c:lblAlgn val="ctr"/>
        <c:lblOffset val="100"/>
      </c:catAx>
      <c:valAx>
        <c:axId val="122343808"/>
        <c:scaling>
          <c:orientation val="minMax"/>
        </c:scaling>
        <c:axPos val="l"/>
        <c:majorGridlines/>
        <c:numFmt formatCode="0" sourceLinked="1"/>
        <c:tickLblPos val="nextTo"/>
        <c:crossAx val="122008320"/>
        <c:crosses val="autoZero"/>
        <c:crossBetween val="between"/>
      </c:valAx>
      <c:spPr>
        <a:gradFill>
          <a:gsLst>
            <a:gs pos="0">
              <a:srgbClr val="5E9EFF"/>
            </a:gs>
            <a:gs pos="39999">
              <a:srgbClr val="85C2FF"/>
            </a:gs>
            <a:gs pos="70000">
              <a:srgbClr val="C4D6EB"/>
            </a:gs>
            <a:gs pos="100000">
              <a:srgbClr val="FFEBFA"/>
            </a:gs>
          </a:gsLst>
          <a:lin ang="5400000" scaled="0"/>
        </a:gradFill>
        <a:ln w="25400">
          <a:noFill/>
        </a:ln>
      </c:spPr>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 Staggered</a:t>
            </a:r>
          </a:p>
        </c:rich>
      </c:tx>
      <c:layout/>
    </c:title>
    <c:plotArea>
      <c:layout>
        <c:manualLayout>
          <c:layoutTarget val="inner"/>
          <c:xMode val="edge"/>
          <c:yMode val="edge"/>
          <c:x val="0.10368256397940839"/>
          <c:y val="0.20487205871528119"/>
          <c:w val="0.80172552275178677"/>
          <c:h val="0.53473414957306897"/>
        </c:manualLayout>
      </c:layout>
      <c:barChart>
        <c:barDir val="col"/>
        <c:grouping val="clustered"/>
        <c:ser>
          <c:idx val="1"/>
          <c:order val="0"/>
          <c:tx>
            <c:strRef>
              <c:f>Sheet1!$U$2</c:f>
              <c:strCache>
                <c:ptCount val="1"/>
                <c:pt idx="0">
                  <c:v>Frequency</c:v>
                </c:pt>
              </c:strCache>
            </c:strRef>
          </c:tx>
          <c:spPr>
            <a:solidFill>
              <a:srgbClr val="FFFF00"/>
            </a:solidFill>
          </c:spPr>
          <c:cat>
            <c:numRef>
              <c:f>Sheet1!$T$3:$T$12</c:f>
              <c:numCache>
                <c:formatCode>0</c:formatCode>
                <c:ptCount val="10"/>
                <c:pt idx="0">
                  <c:v>165</c:v>
                </c:pt>
                <c:pt idx="1">
                  <c:v>180</c:v>
                </c:pt>
                <c:pt idx="2">
                  <c:v>195</c:v>
                </c:pt>
                <c:pt idx="3">
                  <c:v>210</c:v>
                </c:pt>
                <c:pt idx="4">
                  <c:v>225</c:v>
                </c:pt>
                <c:pt idx="5">
                  <c:v>240</c:v>
                </c:pt>
                <c:pt idx="6">
                  <c:v>255</c:v>
                </c:pt>
                <c:pt idx="7">
                  <c:v>270</c:v>
                </c:pt>
                <c:pt idx="8">
                  <c:v>285</c:v>
                </c:pt>
                <c:pt idx="9">
                  <c:v>300</c:v>
                </c:pt>
              </c:numCache>
            </c:numRef>
          </c:cat>
          <c:val>
            <c:numRef>
              <c:f>Sheet1!$U$3:$U$12</c:f>
              <c:numCache>
                <c:formatCode>General</c:formatCode>
                <c:ptCount val="10"/>
                <c:pt idx="0" formatCode="0">
                  <c:v>3</c:v>
                </c:pt>
                <c:pt idx="1">
                  <c:v>3</c:v>
                </c:pt>
                <c:pt idx="2">
                  <c:v>16</c:v>
                </c:pt>
                <c:pt idx="3">
                  <c:v>40</c:v>
                </c:pt>
                <c:pt idx="4">
                  <c:v>30</c:v>
                </c:pt>
                <c:pt idx="5">
                  <c:v>144</c:v>
                </c:pt>
                <c:pt idx="6">
                  <c:v>308</c:v>
                </c:pt>
                <c:pt idx="7">
                  <c:v>294</c:v>
                </c:pt>
                <c:pt idx="8">
                  <c:v>142</c:v>
                </c:pt>
                <c:pt idx="9">
                  <c:v>25</c:v>
                </c:pt>
              </c:numCache>
            </c:numRef>
          </c:val>
        </c:ser>
        <c:gapWidth val="70"/>
        <c:axId val="122621312"/>
        <c:axId val="122639872"/>
      </c:barChart>
      <c:catAx>
        <c:axId val="122621312"/>
        <c:scaling>
          <c:orientation val="minMax"/>
        </c:scaling>
        <c:axPos val="b"/>
        <c:title>
          <c:tx>
            <c:rich>
              <a:bodyPr/>
              <a:lstStyle/>
              <a:p>
                <a:pPr>
                  <a:defRPr/>
                </a:pPr>
                <a:r>
                  <a:rPr lang="en-GB"/>
                  <a:t>Mins</a:t>
                </a:r>
                <a:r>
                  <a:rPr lang="en-GB" baseline="0"/>
                  <a:t> of theatre time</a:t>
                </a:r>
                <a:endParaRPr lang="en-GB"/>
              </a:p>
            </c:rich>
          </c:tx>
          <c:layout/>
        </c:title>
        <c:numFmt formatCode="0" sourceLinked="1"/>
        <c:tickLblPos val="nextTo"/>
        <c:crossAx val="122639872"/>
        <c:crosses val="autoZero"/>
        <c:auto val="1"/>
        <c:lblAlgn val="ctr"/>
        <c:lblOffset val="100"/>
      </c:catAx>
      <c:valAx>
        <c:axId val="122639872"/>
        <c:scaling>
          <c:orientation val="minMax"/>
        </c:scaling>
        <c:axPos val="l"/>
        <c:majorGridlines/>
        <c:numFmt formatCode="0" sourceLinked="1"/>
        <c:tickLblPos val="nextTo"/>
        <c:crossAx val="122621312"/>
        <c:crosses val="autoZero"/>
        <c:crossBetween val="between"/>
      </c:valAx>
      <c:spPr>
        <a:gradFill>
          <a:gsLst>
            <a:gs pos="0">
              <a:srgbClr val="5E9EFF"/>
            </a:gs>
            <a:gs pos="39999">
              <a:srgbClr val="85C2FF"/>
            </a:gs>
            <a:gs pos="70000">
              <a:srgbClr val="C4D6EB"/>
            </a:gs>
            <a:gs pos="100000">
              <a:srgbClr val="FFEBFA"/>
            </a:gs>
          </a:gsLst>
          <a:lin ang="5400000" scaled="0"/>
        </a:gradFill>
      </c:spPr>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0056749320433185E-2"/>
          <c:y val="5.8493510631148576E-2"/>
          <c:w val="0.89753161734553943"/>
          <c:h val="0.52992746913580269"/>
        </c:manualLayout>
      </c:layout>
      <c:lineChart>
        <c:grouping val="standard"/>
        <c:ser>
          <c:idx val="1"/>
          <c:order val="0"/>
          <c:spPr>
            <a:ln>
              <a:solidFill>
                <a:srgbClr val="FF0000"/>
              </a:solidFill>
            </a:ln>
          </c:spPr>
          <c:marker>
            <c:symbol val="none"/>
          </c:marker>
          <c:cat>
            <c:numRef>
              <c:f>Sheet1!$V$3:$V$102</c:f>
              <c:numCache>
                <c:formatCode>0</c:formatCode>
                <c:ptCount val="100"/>
                <c:pt idx="0">
                  <c:v>-29.399999618530273</c:v>
                </c:pt>
                <c:pt idx="1">
                  <c:v>-28.799999237060536</c:v>
                </c:pt>
                <c:pt idx="2">
                  <c:v>-28.200000762939453</c:v>
                </c:pt>
                <c:pt idx="3">
                  <c:v>-27.600000381469727</c:v>
                </c:pt>
                <c:pt idx="4">
                  <c:v>-27</c:v>
                </c:pt>
                <c:pt idx="5">
                  <c:v>-26.399999618530273</c:v>
                </c:pt>
                <c:pt idx="6">
                  <c:v>-25.799999237060536</c:v>
                </c:pt>
                <c:pt idx="7">
                  <c:v>-25.200000762939453</c:v>
                </c:pt>
                <c:pt idx="8">
                  <c:v>-24.600000381469727</c:v>
                </c:pt>
                <c:pt idx="9">
                  <c:v>-24</c:v>
                </c:pt>
                <c:pt idx="10">
                  <c:v>-23.399999618530273</c:v>
                </c:pt>
                <c:pt idx="11">
                  <c:v>-22.799999237060536</c:v>
                </c:pt>
                <c:pt idx="12">
                  <c:v>-22.199998855590831</c:v>
                </c:pt>
                <c:pt idx="13">
                  <c:v>-21.600000381469727</c:v>
                </c:pt>
                <c:pt idx="14">
                  <c:v>-21</c:v>
                </c:pt>
                <c:pt idx="15">
                  <c:v>-20.399999618530273</c:v>
                </c:pt>
                <c:pt idx="16">
                  <c:v>-19.799999237060536</c:v>
                </c:pt>
                <c:pt idx="17">
                  <c:v>-19.199998855590831</c:v>
                </c:pt>
                <c:pt idx="18">
                  <c:v>-18.600000381469727</c:v>
                </c:pt>
                <c:pt idx="19">
                  <c:v>-18</c:v>
                </c:pt>
                <c:pt idx="20">
                  <c:v>-17.399999618530273</c:v>
                </c:pt>
                <c:pt idx="21">
                  <c:v>-16.799999237060536</c:v>
                </c:pt>
                <c:pt idx="22">
                  <c:v>-16.199998855590831</c:v>
                </c:pt>
                <c:pt idx="23">
                  <c:v>-15.59999942779541</c:v>
                </c:pt>
                <c:pt idx="24">
                  <c:v>-14.999999046325689</c:v>
                </c:pt>
                <c:pt idx="25">
                  <c:v>-14.399999618530279</c:v>
                </c:pt>
                <c:pt idx="26">
                  <c:v>-13.79999923706055</c:v>
                </c:pt>
                <c:pt idx="27">
                  <c:v>-13.199998855590819</c:v>
                </c:pt>
                <c:pt idx="28">
                  <c:v>-12.59999942779541</c:v>
                </c:pt>
                <c:pt idx="29">
                  <c:v>-11.999999046325689</c:v>
                </c:pt>
                <c:pt idx="30">
                  <c:v>-11.399999618530279</c:v>
                </c:pt>
                <c:pt idx="31">
                  <c:v>-10.79999923706055</c:v>
                </c:pt>
                <c:pt idx="32">
                  <c:v>-10.199998855590819</c:v>
                </c:pt>
                <c:pt idx="33">
                  <c:v>-9.5999994277954102</c:v>
                </c:pt>
                <c:pt idx="34">
                  <c:v>-8.9999990463256889</c:v>
                </c:pt>
                <c:pt idx="35">
                  <c:v>-8.3999996185302788</c:v>
                </c:pt>
                <c:pt idx="36">
                  <c:v>-7.7999992370605469</c:v>
                </c:pt>
                <c:pt idx="37">
                  <c:v>-7.1999988555908203</c:v>
                </c:pt>
                <c:pt idx="38">
                  <c:v>-6.5999989509582493</c:v>
                </c:pt>
                <c:pt idx="39">
                  <c:v>-5.9999990463256836</c:v>
                </c:pt>
                <c:pt idx="40">
                  <c:v>-5.3999991416931179</c:v>
                </c:pt>
                <c:pt idx="41">
                  <c:v>-4.7999992370605469</c:v>
                </c:pt>
                <c:pt idx="42">
                  <c:v>-4.1999988555908203</c:v>
                </c:pt>
                <c:pt idx="43">
                  <c:v>-3.599998950958252</c:v>
                </c:pt>
                <c:pt idx="44">
                  <c:v>-2.9999990463256836</c:v>
                </c:pt>
                <c:pt idx="45">
                  <c:v>-2.3999989032745344</c:v>
                </c:pt>
                <c:pt idx="46">
                  <c:v>-1.7999988794326778</c:v>
                </c:pt>
                <c:pt idx="47">
                  <c:v>-1.1999988555908199</c:v>
                </c:pt>
                <c:pt idx="48">
                  <c:v>-0.5999988317489624</c:v>
                </c:pt>
                <c:pt idx="49">
                  <c:v>1.1920928955078138E-6</c:v>
                </c:pt>
                <c:pt idx="50">
                  <c:v>0.60000121593475364</c:v>
                </c:pt>
                <c:pt idx="51">
                  <c:v>1.2000012397766113</c:v>
                </c:pt>
                <c:pt idx="52">
                  <c:v>1.8000012636184692</c:v>
                </c:pt>
                <c:pt idx="53">
                  <c:v>2.4000012874603285</c:v>
                </c:pt>
                <c:pt idx="54">
                  <c:v>3.0000014305114746</c:v>
                </c:pt>
                <c:pt idx="55">
                  <c:v>3.600001335144043</c:v>
                </c:pt>
                <c:pt idx="56">
                  <c:v>4.2000012397766096</c:v>
                </c:pt>
                <c:pt idx="57">
                  <c:v>4.8000011444091824</c:v>
                </c:pt>
                <c:pt idx="58">
                  <c:v>5.4000015258789062</c:v>
                </c:pt>
                <c:pt idx="59">
                  <c:v>6.0000014305114764</c:v>
                </c:pt>
                <c:pt idx="60">
                  <c:v>6.600001335144043</c:v>
                </c:pt>
                <c:pt idx="61">
                  <c:v>7.2000017166137704</c:v>
                </c:pt>
                <c:pt idx="62">
                  <c:v>7.8000016212463379</c:v>
                </c:pt>
                <c:pt idx="63">
                  <c:v>8.4000015258789063</c:v>
                </c:pt>
                <c:pt idx="64">
                  <c:v>9.0000019073486328</c:v>
                </c:pt>
                <c:pt idx="65">
                  <c:v>9.6000013351440447</c:v>
                </c:pt>
                <c:pt idx="66">
                  <c:v>10.200001716613768</c:v>
                </c:pt>
                <c:pt idx="67">
                  <c:v>10.80000114440918</c:v>
                </c:pt>
                <c:pt idx="68">
                  <c:v>11.400001525878906</c:v>
                </c:pt>
                <c:pt idx="69">
                  <c:v>12.000001907348636</c:v>
                </c:pt>
                <c:pt idx="70">
                  <c:v>12.600001335144048</c:v>
                </c:pt>
                <c:pt idx="71">
                  <c:v>13.200001716613768</c:v>
                </c:pt>
                <c:pt idx="72">
                  <c:v>13.800002098083503</c:v>
                </c:pt>
                <c:pt idx="73">
                  <c:v>14.400001525878906</c:v>
                </c:pt>
                <c:pt idx="74">
                  <c:v>15.000001907348636</c:v>
                </c:pt>
                <c:pt idx="75">
                  <c:v>15.600002288818359</c:v>
                </c:pt>
                <c:pt idx="76">
                  <c:v>16.200002670288086</c:v>
                </c:pt>
                <c:pt idx="77">
                  <c:v>16.80000114440919</c:v>
                </c:pt>
                <c:pt idx="78">
                  <c:v>17.400001525878906</c:v>
                </c:pt>
                <c:pt idx="79">
                  <c:v>18.000001907348633</c:v>
                </c:pt>
                <c:pt idx="80">
                  <c:v>18.600002288818359</c:v>
                </c:pt>
                <c:pt idx="81">
                  <c:v>19.200002670288086</c:v>
                </c:pt>
                <c:pt idx="82">
                  <c:v>19.80000114440919</c:v>
                </c:pt>
                <c:pt idx="83">
                  <c:v>20.400001525878906</c:v>
                </c:pt>
                <c:pt idx="84">
                  <c:v>21.000001907348633</c:v>
                </c:pt>
                <c:pt idx="85">
                  <c:v>21.600002288818359</c:v>
                </c:pt>
                <c:pt idx="86">
                  <c:v>22.200002670288086</c:v>
                </c:pt>
                <c:pt idx="87">
                  <c:v>22.800003051757813</c:v>
                </c:pt>
                <c:pt idx="88">
                  <c:v>23.400001525878906</c:v>
                </c:pt>
                <c:pt idx="89">
                  <c:v>24.000001907348633</c:v>
                </c:pt>
                <c:pt idx="90">
                  <c:v>24.600002288818359</c:v>
                </c:pt>
                <c:pt idx="91">
                  <c:v>25.200002670288086</c:v>
                </c:pt>
                <c:pt idx="92">
                  <c:v>25.800003051757812</c:v>
                </c:pt>
                <c:pt idx="93">
                  <c:v>26.400001525878906</c:v>
                </c:pt>
                <c:pt idx="94">
                  <c:v>27.000001907348633</c:v>
                </c:pt>
                <c:pt idx="95">
                  <c:v>27.600002288818359</c:v>
                </c:pt>
                <c:pt idx="96">
                  <c:v>28.200002670288086</c:v>
                </c:pt>
                <c:pt idx="97">
                  <c:v>28.800003051757813</c:v>
                </c:pt>
                <c:pt idx="98">
                  <c:v>29.400001525878906</c:v>
                </c:pt>
                <c:pt idx="99">
                  <c:v>30.000001907348633</c:v>
                </c:pt>
              </c:numCache>
            </c:numRef>
          </c:cat>
          <c:val>
            <c:numRef>
              <c:f>Sheet1!$W$3:$W$102</c:f>
              <c:numCache>
                <c:formatCode>0</c:formatCode>
                <c:ptCount val="100"/>
                <c:pt idx="0">
                  <c:v>3</c:v>
                </c:pt>
                <c:pt idx="1">
                  <c:v>0</c:v>
                </c:pt>
                <c:pt idx="2">
                  <c:v>2</c:v>
                </c:pt>
                <c:pt idx="3">
                  <c:v>0</c:v>
                </c:pt>
                <c:pt idx="4">
                  <c:v>1</c:v>
                </c:pt>
                <c:pt idx="5">
                  <c:v>4</c:v>
                </c:pt>
                <c:pt idx="6">
                  <c:v>2</c:v>
                </c:pt>
                <c:pt idx="7">
                  <c:v>1</c:v>
                </c:pt>
                <c:pt idx="8">
                  <c:v>0</c:v>
                </c:pt>
                <c:pt idx="9">
                  <c:v>0</c:v>
                </c:pt>
                <c:pt idx="10">
                  <c:v>3</c:v>
                </c:pt>
                <c:pt idx="11">
                  <c:v>6</c:v>
                </c:pt>
                <c:pt idx="12">
                  <c:v>2</c:v>
                </c:pt>
                <c:pt idx="13">
                  <c:v>3</c:v>
                </c:pt>
                <c:pt idx="14">
                  <c:v>4</c:v>
                </c:pt>
                <c:pt idx="15">
                  <c:v>7</c:v>
                </c:pt>
                <c:pt idx="16">
                  <c:v>6</c:v>
                </c:pt>
                <c:pt idx="17">
                  <c:v>3</c:v>
                </c:pt>
                <c:pt idx="18">
                  <c:v>7</c:v>
                </c:pt>
                <c:pt idx="19">
                  <c:v>4</c:v>
                </c:pt>
                <c:pt idx="20">
                  <c:v>7</c:v>
                </c:pt>
                <c:pt idx="21">
                  <c:v>2</c:v>
                </c:pt>
                <c:pt idx="22">
                  <c:v>5</c:v>
                </c:pt>
                <c:pt idx="23">
                  <c:v>0</c:v>
                </c:pt>
                <c:pt idx="24">
                  <c:v>2</c:v>
                </c:pt>
                <c:pt idx="25">
                  <c:v>2</c:v>
                </c:pt>
                <c:pt idx="26">
                  <c:v>0</c:v>
                </c:pt>
                <c:pt idx="27">
                  <c:v>6</c:v>
                </c:pt>
                <c:pt idx="28">
                  <c:v>0</c:v>
                </c:pt>
                <c:pt idx="29">
                  <c:v>1</c:v>
                </c:pt>
                <c:pt idx="30">
                  <c:v>1</c:v>
                </c:pt>
                <c:pt idx="31">
                  <c:v>1</c:v>
                </c:pt>
                <c:pt idx="32">
                  <c:v>0</c:v>
                </c:pt>
                <c:pt idx="33">
                  <c:v>3</c:v>
                </c:pt>
                <c:pt idx="34">
                  <c:v>6</c:v>
                </c:pt>
                <c:pt idx="35">
                  <c:v>0</c:v>
                </c:pt>
                <c:pt idx="36">
                  <c:v>7</c:v>
                </c:pt>
                <c:pt idx="37">
                  <c:v>6</c:v>
                </c:pt>
                <c:pt idx="38">
                  <c:v>9</c:v>
                </c:pt>
                <c:pt idx="39">
                  <c:v>7</c:v>
                </c:pt>
                <c:pt idx="40">
                  <c:v>16</c:v>
                </c:pt>
                <c:pt idx="41">
                  <c:v>4</c:v>
                </c:pt>
                <c:pt idx="42">
                  <c:v>19</c:v>
                </c:pt>
                <c:pt idx="43">
                  <c:v>39</c:v>
                </c:pt>
                <c:pt idx="44">
                  <c:v>19</c:v>
                </c:pt>
                <c:pt idx="45">
                  <c:v>51</c:v>
                </c:pt>
                <c:pt idx="46">
                  <c:v>17</c:v>
                </c:pt>
                <c:pt idx="47">
                  <c:v>48</c:v>
                </c:pt>
                <c:pt idx="48">
                  <c:v>37</c:v>
                </c:pt>
                <c:pt idx="49">
                  <c:v>55</c:v>
                </c:pt>
                <c:pt idx="50">
                  <c:v>31</c:v>
                </c:pt>
                <c:pt idx="51">
                  <c:v>40</c:v>
                </c:pt>
                <c:pt idx="52">
                  <c:v>75</c:v>
                </c:pt>
                <c:pt idx="53">
                  <c:v>35</c:v>
                </c:pt>
                <c:pt idx="54">
                  <c:v>64</c:v>
                </c:pt>
                <c:pt idx="55">
                  <c:v>35</c:v>
                </c:pt>
                <c:pt idx="56">
                  <c:v>49</c:v>
                </c:pt>
                <c:pt idx="57">
                  <c:v>43</c:v>
                </c:pt>
                <c:pt idx="58">
                  <c:v>34</c:v>
                </c:pt>
                <c:pt idx="59">
                  <c:v>30</c:v>
                </c:pt>
                <c:pt idx="60">
                  <c:v>24</c:v>
                </c:pt>
                <c:pt idx="61">
                  <c:v>27</c:v>
                </c:pt>
                <c:pt idx="62">
                  <c:v>8</c:v>
                </c:pt>
                <c:pt idx="63">
                  <c:v>21</c:v>
                </c:pt>
                <c:pt idx="64">
                  <c:v>8</c:v>
                </c:pt>
                <c:pt idx="65">
                  <c:v>21</c:v>
                </c:pt>
                <c:pt idx="66">
                  <c:v>6</c:v>
                </c:pt>
                <c:pt idx="67">
                  <c:v>3</c:v>
                </c:pt>
                <c:pt idx="68">
                  <c:v>7</c:v>
                </c:pt>
                <c:pt idx="69">
                  <c:v>3</c:v>
                </c:pt>
                <c:pt idx="70">
                  <c:v>5</c:v>
                </c:pt>
                <c:pt idx="71">
                  <c:v>3</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er>
        <c:ser>
          <c:idx val="3"/>
          <c:order val="1"/>
          <c:spPr>
            <a:ln>
              <a:solidFill>
                <a:srgbClr val="FFFF00"/>
              </a:solidFill>
            </a:ln>
          </c:spPr>
          <c:marker>
            <c:symbol val="none"/>
          </c:marker>
          <c:cat>
            <c:numRef>
              <c:f>Sheet1!$V$3:$V$102</c:f>
              <c:numCache>
                <c:formatCode>0</c:formatCode>
                <c:ptCount val="100"/>
                <c:pt idx="0">
                  <c:v>-29.399999618530273</c:v>
                </c:pt>
                <c:pt idx="1">
                  <c:v>-28.799999237060536</c:v>
                </c:pt>
                <c:pt idx="2">
                  <c:v>-28.200000762939453</c:v>
                </c:pt>
                <c:pt idx="3">
                  <c:v>-27.600000381469727</c:v>
                </c:pt>
                <c:pt idx="4">
                  <c:v>-27</c:v>
                </c:pt>
                <c:pt idx="5">
                  <c:v>-26.399999618530273</c:v>
                </c:pt>
                <c:pt idx="6">
                  <c:v>-25.799999237060536</c:v>
                </c:pt>
                <c:pt idx="7">
                  <c:v>-25.200000762939453</c:v>
                </c:pt>
                <c:pt idx="8">
                  <c:v>-24.600000381469727</c:v>
                </c:pt>
                <c:pt idx="9">
                  <c:v>-24</c:v>
                </c:pt>
                <c:pt idx="10">
                  <c:v>-23.399999618530273</c:v>
                </c:pt>
                <c:pt idx="11">
                  <c:v>-22.799999237060536</c:v>
                </c:pt>
                <c:pt idx="12">
                  <c:v>-22.199998855590831</c:v>
                </c:pt>
                <c:pt idx="13">
                  <c:v>-21.600000381469727</c:v>
                </c:pt>
                <c:pt idx="14">
                  <c:v>-21</c:v>
                </c:pt>
                <c:pt idx="15">
                  <c:v>-20.399999618530273</c:v>
                </c:pt>
                <c:pt idx="16">
                  <c:v>-19.799999237060536</c:v>
                </c:pt>
                <c:pt idx="17">
                  <c:v>-19.199998855590831</c:v>
                </c:pt>
                <c:pt idx="18">
                  <c:v>-18.600000381469727</c:v>
                </c:pt>
                <c:pt idx="19">
                  <c:v>-18</c:v>
                </c:pt>
                <c:pt idx="20">
                  <c:v>-17.399999618530273</c:v>
                </c:pt>
                <c:pt idx="21">
                  <c:v>-16.799999237060536</c:v>
                </c:pt>
                <c:pt idx="22">
                  <c:v>-16.199998855590831</c:v>
                </c:pt>
                <c:pt idx="23">
                  <c:v>-15.59999942779541</c:v>
                </c:pt>
                <c:pt idx="24">
                  <c:v>-14.999999046325689</c:v>
                </c:pt>
                <c:pt idx="25">
                  <c:v>-14.399999618530279</c:v>
                </c:pt>
                <c:pt idx="26">
                  <c:v>-13.79999923706055</c:v>
                </c:pt>
                <c:pt idx="27">
                  <c:v>-13.199998855590819</c:v>
                </c:pt>
                <c:pt idx="28">
                  <c:v>-12.59999942779541</c:v>
                </c:pt>
                <c:pt idx="29">
                  <c:v>-11.999999046325689</c:v>
                </c:pt>
                <c:pt idx="30">
                  <c:v>-11.399999618530279</c:v>
                </c:pt>
                <c:pt idx="31">
                  <c:v>-10.79999923706055</c:v>
                </c:pt>
                <c:pt idx="32">
                  <c:v>-10.199998855590819</c:v>
                </c:pt>
                <c:pt idx="33">
                  <c:v>-9.5999994277954102</c:v>
                </c:pt>
                <c:pt idx="34">
                  <c:v>-8.9999990463256889</c:v>
                </c:pt>
                <c:pt idx="35">
                  <c:v>-8.3999996185302788</c:v>
                </c:pt>
                <c:pt idx="36">
                  <c:v>-7.7999992370605469</c:v>
                </c:pt>
                <c:pt idx="37">
                  <c:v>-7.1999988555908203</c:v>
                </c:pt>
                <c:pt idx="38">
                  <c:v>-6.5999989509582493</c:v>
                </c:pt>
                <c:pt idx="39">
                  <c:v>-5.9999990463256836</c:v>
                </c:pt>
                <c:pt idx="40">
                  <c:v>-5.3999991416931179</c:v>
                </c:pt>
                <c:pt idx="41">
                  <c:v>-4.7999992370605469</c:v>
                </c:pt>
                <c:pt idx="42">
                  <c:v>-4.1999988555908203</c:v>
                </c:pt>
                <c:pt idx="43">
                  <c:v>-3.599998950958252</c:v>
                </c:pt>
                <c:pt idx="44">
                  <c:v>-2.9999990463256836</c:v>
                </c:pt>
                <c:pt idx="45">
                  <c:v>-2.3999989032745344</c:v>
                </c:pt>
                <c:pt idx="46">
                  <c:v>-1.7999988794326778</c:v>
                </c:pt>
                <c:pt idx="47">
                  <c:v>-1.1999988555908199</c:v>
                </c:pt>
                <c:pt idx="48">
                  <c:v>-0.5999988317489624</c:v>
                </c:pt>
                <c:pt idx="49">
                  <c:v>1.1920928955078138E-6</c:v>
                </c:pt>
                <c:pt idx="50">
                  <c:v>0.60000121593475364</c:v>
                </c:pt>
                <c:pt idx="51">
                  <c:v>1.2000012397766113</c:v>
                </c:pt>
                <c:pt idx="52">
                  <c:v>1.8000012636184692</c:v>
                </c:pt>
                <c:pt idx="53">
                  <c:v>2.4000012874603285</c:v>
                </c:pt>
                <c:pt idx="54">
                  <c:v>3.0000014305114746</c:v>
                </c:pt>
                <c:pt idx="55">
                  <c:v>3.600001335144043</c:v>
                </c:pt>
                <c:pt idx="56">
                  <c:v>4.2000012397766096</c:v>
                </c:pt>
                <c:pt idx="57">
                  <c:v>4.8000011444091824</c:v>
                </c:pt>
                <c:pt idx="58">
                  <c:v>5.4000015258789062</c:v>
                </c:pt>
                <c:pt idx="59">
                  <c:v>6.0000014305114764</c:v>
                </c:pt>
                <c:pt idx="60">
                  <c:v>6.600001335144043</c:v>
                </c:pt>
                <c:pt idx="61">
                  <c:v>7.2000017166137704</c:v>
                </c:pt>
                <c:pt idx="62">
                  <c:v>7.8000016212463379</c:v>
                </c:pt>
                <c:pt idx="63">
                  <c:v>8.4000015258789063</c:v>
                </c:pt>
                <c:pt idx="64">
                  <c:v>9.0000019073486328</c:v>
                </c:pt>
                <c:pt idx="65">
                  <c:v>9.6000013351440447</c:v>
                </c:pt>
                <c:pt idx="66">
                  <c:v>10.200001716613768</c:v>
                </c:pt>
                <c:pt idx="67">
                  <c:v>10.80000114440918</c:v>
                </c:pt>
                <c:pt idx="68">
                  <c:v>11.400001525878906</c:v>
                </c:pt>
                <c:pt idx="69">
                  <c:v>12.000001907348636</c:v>
                </c:pt>
                <c:pt idx="70">
                  <c:v>12.600001335144048</c:v>
                </c:pt>
                <c:pt idx="71">
                  <c:v>13.200001716613768</c:v>
                </c:pt>
                <c:pt idx="72">
                  <c:v>13.800002098083503</c:v>
                </c:pt>
                <c:pt idx="73">
                  <c:v>14.400001525878906</c:v>
                </c:pt>
                <c:pt idx="74">
                  <c:v>15.000001907348636</c:v>
                </c:pt>
                <c:pt idx="75">
                  <c:v>15.600002288818359</c:v>
                </c:pt>
                <c:pt idx="76">
                  <c:v>16.200002670288086</c:v>
                </c:pt>
                <c:pt idx="77">
                  <c:v>16.80000114440919</c:v>
                </c:pt>
                <c:pt idx="78">
                  <c:v>17.400001525878906</c:v>
                </c:pt>
                <c:pt idx="79">
                  <c:v>18.000001907348633</c:v>
                </c:pt>
                <c:pt idx="80">
                  <c:v>18.600002288818359</c:v>
                </c:pt>
                <c:pt idx="81">
                  <c:v>19.200002670288086</c:v>
                </c:pt>
                <c:pt idx="82">
                  <c:v>19.80000114440919</c:v>
                </c:pt>
                <c:pt idx="83">
                  <c:v>20.400001525878906</c:v>
                </c:pt>
                <c:pt idx="84">
                  <c:v>21.000001907348633</c:v>
                </c:pt>
                <c:pt idx="85">
                  <c:v>21.600002288818359</c:v>
                </c:pt>
                <c:pt idx="86">
                  <c:v>22.200002670288086</c:v>
                </c:pt>
                <c:pt idx="87">
                  <c:v>22.800003051757813</c:v>
                </c:pt>
                <c:pt idx="88">
                  <c:v>23.400001525878906</c:v>
                </c:pt>
                <c:pt idx="89">
                  <c:v>24.000001907348633</c:v>
                </c:pt>
                <c:pt idx="90">
                  <c:v>24.600002288818359</c:v>
                </c:pt>
                <c:pt idx="91">
                  <c:v>25.200002670288086</c:v>
                </c:pt>
                <c:pt idx="92">
                  <c:v>25.800003051757812</c:v>
                </c:pt>
                <c:pt idx="93">
                  <c:v>26.400001525878906</c:v>
                </c:pt>
                <c:pt idx="94">
                  <c:v>27.000001907348633</c:v>
                </c:pt>
                <c:pt idx="95">
                  <c:v>27.600002288818359</c:v>
                </c:pt>
                <c:pt idx="96">
                  <c:v>28.200002670288086</c:v>
                </c:pt>
                <c:pt idx="97">
                  <c:v>28.800003051757813</c:v>
                </c:pt>
                <c:pt idx="98">
                  <c:v>29.400001525878906</c:v>
                </c:pt>
                <c:pt idx="99">
                  <c:v>30.000001907348633</c:v>
                </c:pt>
              </c:numCache>
            </c:numRef>
          </c:cat>
          <c:val>
            <c:numRef>
              <c:f>Sheet1!$Y$3:$Y$102</c:f>
              <c:numCache>
                <c:formatCode>0</c:formatCode>
                <c:ptCount val="100"/>
                <c:pt idx="0">
                  <c:v>5</c:v>
                </c:pt>
                <c:pt idx="1">
                  <c:v>0</c:v>
                </c:pt>
                <c:pt idx="2">
                  <c:v>0</c:v>
                </c:pt>
                <c:pt idx="3">
                  <c:v>1</c:v>
                </c:pt>
                <c:pt idx="4">
                  <c:v>0</c:v>
                </c:pt>
                <c:pt idx="5">
                  <c:v>0</c:v>
                </c:pt>
                <c:pt idx="6">
                  <c:v>0</c:v>
                </c:pt>
                <c:pt idx="7">
                  <c:v>0</c:v>
                </c:pt>
                <c:pt idx="8">
                  <c:v>0</c:v>
                </c:pt>
                <c:pt idx="9">
                  <c:v>0</c:v>
                </c:pt>
                <c:pt idx="10">
                  <c:v>0</c:v>
                </c:pt>
                <c:pt idx="11">
                  <c:v>0</c:v>
                </c:pt>
                <c:pt idx="12">
                  <c:v>2</c:v>
                </c:pt>
                <c:pt idx="13">
                  <c:v>2</c:v>
                </c:pt>
                <c:pt idx="14">
                  <c:v>1</c:v>
                </c:pt>
                <c:pt idx="15">
                  <c:v>4</c:v>
                </c:pt>
                <c:pt idx="16">
                  <c:v>1</c:v>
                </c:pt>
                <c:pt idx="17">
                  <c:v>3</c:v>
                </c:pt>
                <c:pt idx="18">
                  <c:v>3</c:v>
                </c:pt>
                <c:pt idx="19">
                  <c:v>1</c:v>
                </c:pt>
                <c:pt idx="20">
                  <c:v>8</c:v>
                </c:pt>
                <c:pt idx="21">
                  <c:v>4</c:v>
                </c:pt>
                <c:pt idx="22">
                  <c:v>2</c:v>
                </c:pt>
                <c:pt idx="23">
                  <c:v>0</c:v>
                </c:pt>
                <c:pt idx="24">
                  <c:v>7</c:v>
                </c:pt>
                <c:pt idx="25">
                  <c:v>4</c:v>
                </c:pt>
                <c:pt idx="26">
                  <c:v>4</c:v>
                </c:pt>
                <c:pt idx="27">
                  <c:v>6</c:v>
                </c:pt>
                <c:pt idx="28">
                  <c:v>3</c:v>
                </c:pt>
                <c:pt idx="29">
                  <c:v>2</c:v>
                </c:pt>
                <c:pt idx="30">
                  <c:v>3</c:v>
                </c:pt>
                <c:pt idx="31">
                  <c:v>5</c:v>
                </c:pt>
                <c:pt idx="32">
                  <c:v>0</c:v>
                </c:pt>
                <c:pt idx="33">
                  <c:v>0</c:v>
                </c:pt>
                <c:pt idx="34">
                  <c:v>3</c:v>
                </c:pt>
                <c:pt idx="35">
                  <c:v>6</c:v>
                </c:pt>
                <c:pt idx="36">
                  <c:v>4</c:v>
                </c:pt>
                <c:pt idx="37">
                  <c:v>1</c:v>
                </c:pt>
                <c:pt idx="38">
                  <c:v>3</c:v>
                </c:pt>
                <c:pt idx="39">
                  <c:v>4</c:v>
                </c:pt>
                <c:pt idx="40">
                  <c:v>5</c:v>
                </c:pt>
                <c:pt idx="41">
                  <c:v>3</c:v>
                </c:pt>
                <c:pt idx="42">
                  <c:v>7</c:v>
                </c:pt>
                <c:pt idx="43">
                  <c:v>10</c:v>
                </c:pt>
                <c:pt idx="44">
                  <c:v>10</c:v>
                </c:pt>
                <c:pt idx="45">
                  <c:v>14</c:v>
                </c:pt>
                <c:pt idx="46">
                  <c:v>10</c:v>
                </c:pt>
                <c:pt idx="47">
                  <c:v>28</c:v>
                </c:pt>
                <c:pt idx="48">
                  <c:v>14</c:v>
                </c:pt>
                <c:pt idx="49">
                  <c:v>43</c:v>
                </c:pt>
                <c:pt idx="50">
                  <c:v>11</c:v>
                </c:pt>
                <c:pt idx="51">
                  <c:v>21</c:v>
                </c:pt>
                <c:pt idx="52">
                  <c:v>31</c:v>
                </c:pt>
                <c:pt idx="53">
                  <c:v>15</c:v>
                </c:pt>
                <c:pt idx="54">
                  <c:v>47</c:v>
                </c:pt>
                <c:pt idx="55">
                  <c:v>24</c:v>
                </c:pt>
                <c:pt idx="56">
                  <c:v>53</c:v>
                </c:pt>
                <c:pt idx="57">
                  <c:v>20</c:v>
                </c:pt>
                <c:pt idx="58">
                  <c:v>24</c:v>
                </c:pt>
                <c:pt idx="59">
                  <c:v>42</c:v>
                </c:pt>
                <c:pt idx="60">
                  <c:v>20</c:v>
                </c:pt>
                <c:pt idx="61">
                  <c:v>48</c:v>
                </c:pt>
                <c:pt idx="62">
                  <c:v>22</c:v>
                </c:pt>
                <c:pt idx="63">
                  <c:v>40</c:v>
                </c:pt>
                <c:pt idx="64">
                  <c:v>24</c:v>
                </c:pt>
                <c:pt idx="65">
                  <c:v>45</c:v>
                </c:pt>
                <c:pt idx="66">
                  <c:v>16</c:v>
                </c:pt>
                <c:pt idx="67">
                  <c:v>17</c:v>
                </c:pt>
                <c:pt idx="68">
                  <c:v>38</c:v>
                </c:pt>
                <c:pt idx="69">
                  <c:v>13</c:v>
                </c:pt>
                <c:pt idx="70">
                  <c:v>31</c:v>
                </c:pt>
                <c:pt idx="71">
                  <c:v>17</c:v>
                </c:pt>
                <c:pt idx="72">
                  <c:v>29</c:v>
                </c:pt>
                <c:pt idx="73">
                  <c:v>14</c:v>
                </c:pt>
                <c:pt idx="74">
                  <c:v>21</c:v>
                </c:pt>
                <c:pt idx="75">
                  <c:v>6</c:v>
                </c:pt>
                <c:pt idx="76">
                  <c:v>12</c:v>
                </c:pt>
                <c:pt idx="77">
                  <c:v>13</c:v>
                </c:pt>
                <c:pt idx="78">
                  <c:v>7</c:v>
                </c:pt>
                <c:pt idx="79">
                  <c:v>8</c:v>
                </c:pt>
                <c:pt idx="80">
                  <c:v>10</c:v>
                </c:pt>
                <c:pt idx="81">
                  <c:v>8</c:v>
                </c:pt>
                <c:pt idx="82">
                  <c:v>1</c:v>
                </c:pt>
                <c:pt idx="83">
                  <c:v>1</c:v>
                </c:pt>
                <c:pt idx="84">
                  <c:v>4</c:v>
                </c:pt>
                <c:pt idx="85">
                  <c:v>3</c:v>
                </c:pt>
                <c:pt idx="86">
                  <c:v>3</c:v>
                </c:pt>
                <c:pt idx="87">
                  <c:v>2</c:v>
                </c:pt>
                <c:pt idx="88">
                  <c:v>2</c:v>
                </c:pt>
                <c:pt idx="89">
                  <c:v>1</c:v>
                </c:pt>
                <c:pt idx="90">
                  <c:v>0</c:v>
                </c:pt>
                <c:pt idx="91">
                  <c:v>0</c:v>
                </c:pt>
                <c:pt idx="92">
                  <c:v>0</c:v>
                </c:pt>
                <c:pt idx="93">
                  <c:v>0</c:v>
                </c:pt>
                <c:pt idx="94">
                  <c:v>0</c:v>
                </c:pt>
                <c:pt idx="95">
                  <c:v>0</c:v>
                </c:pt>
                <c:pt idx="96">
                  <c:v>0</c:v>
                </c:pt>
                <c:pt idx="97">
                  <c:v>0</c:v>
                </c:pt>
                <c:pt idx="98">
                  <c:v>0</c:v>
                </c:pt>
                <c:pt idx="99">
                  <c:v>0</c:v>
                </c:pt>
              </c:numCache>
            </c:numRef>
          </c:val>
        </c:ser>
        <c:marker val="1"/>
        <c:axId val="122660352"/>
        <c:axId val="122662272"/>
      </c:lineChart>
      <c:catAx>
        <c:axId val="122660352"/>
        <c:scaling>
          <c:orientation val="minMax"/>
        </c:scaling>
        <c:axPos val="b"/>
        <c:title>
          <c:tx>
            <c:rich>
              <a:bodyPr/>
              <a:lstStyle/>
              <a:p>
                <a:pPr>
                  <a:defRPr/>
                </a:pPr>
                <a:r>
                  <a:rPr lang="en-GB"/>
                  <a:t>Difference between session time and allocation as %</a:t>
                </a:r>
              </a:p>
            </c:rich>
          </c:tx>
          <c:layout/>
        </c:title>
        <c:numFmt formatCode="0" sourceLinked="1"/>
        <c:tickLblPos val="nextTo"/>
        <c:crossAx val="122662272"/>
        <c:crosses val="autoZero"/>
        <c:auto val="1"/>
        <c:lblAlgn val="ctr"/>
        <c:lblOffset val="100"/>
      </c:catAx>
      <c:valAx>
        <c:axId val="122662272"/>
        <c:scaling>
          <c:orientation val="minMax"/>
        </c:scaling>
        <c:axPos val="l"/>
        <c:majorGridlines/>
        <c:numFmt formatCode="0" sourceLinked="1"/>
        <c:tickLblPos val="nextTo"/>
        <c:crossAx val="122660352"/>
        <c:crosses val="autoZero"/>
        <c:crossBetween val="between"/>
      </c:valAx>
      <c:spPr>
        <a:gradFill>
          <a:gsLst>
            <a:gs pos="0">
              <a:srgbClr val="5E9EFF"/>
            </a:gs>
            <a:gs pos="39999">
              <a:srgbClr val="85C2FF"/>
            </a:gs>
            <a:gs pos="70000">
              <a:srgbClr val="C4D6EB"/>
            </a:gs>
            <a:gs pos="100000">
              <a:srgbClr val="FFEBFA"/>
            </a:gs>
          </a:gsLst>
          <a:lin ang="5400000" scaled="0"/>
        </a:gradFill>
      </c:spPr>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12267-8EE4-420F-A680-64A445B27233}" type="datetimeFigureOut">
              <a:rPr lang="en-GB" smtClean="0"/>
              <a:pPr/>
              <a:t>17/06/2010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C75D4-C8E5-4E69-AF25-5A7E0C91D68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experts on waiting</a:t>
            </a:r>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Now</a:t>
            </a:r>
            <a:r>
              <a:rPr lang="en-GB" baseline="0" dirty="0" smtClean="0"/>
              <a:t> I ‘</a:t>
            </a:r>
            <a:r>
              <a:rPr lang="en-GB" baseline="0" dirty="0" err="1" smtClean="0"/>
              <a:t>ll</a:t>
            </a:r>
            <a:r>
              <a:rPr lang="en-GB" baseline="0" dirty="0" smtClean="0"/>
              <a:t> be honest under either admission system the theatre is supposed to be working like this…</a:t>
            </a:r>
          </a:p>
          <a:p>
            <a:endParaRPr lang="en-GB" baseline="0" dirty="0" smtClean="0"/>
          </a:p>
          <a:p>
            <a:r>
              <a:rPr lang="en-GB" baseline="0" dirty="0" smtClean="0"/>
              <a:t>Which takes me to my second point..</a:t>
            </a:r>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Now everything is not about money, if it was you wouldn’t be working in the health service but we still have a duty to use what we have to</a:t>
            </a:r>
            <a:r>
              <a:rPr lang="en-GB" baseline="0" dirty="0" smtClean="0"/>
              <a:t> best effect – which I think means prioritising the waiting list over waiting on the day..</a:t>
            </a:r>
          </a:p>
          <a:p>
            <a:endParaRPr lang="en-GB" baseline="0" dirty="0" smtClean="0"/>
          </a:p>
          <a:p>
            <a:r>
              <a:rPr lang="en-GB" baseline="0" dirty="0" smtClean="0"/>
              <a:t>Economists imagine a scenario in which We compensate a patient for waiting on the day…it’s a way of putting things in perspective..</a:t>
            </a:r>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the conclusion….Now above</a:t>
            </a:r>
            <a:r>
              <a:rPr lang="en-GB" baseline="0" dirty="0" smtClean="0"/>
              <a:t> all times when the service is going to be stretched- when services and jobs may be on the line now is not the time for fuzzy thinking</a:t>
            </a:r>
          </a:p>
          <a:p>
            <a:endParaRPr lang="en-GB" baseline="0" dirty="0" smtClean="0"/>
          </a:p>
          <a:p>
            <a:r>
              <a:rPr lang="en-GB" baseline="0" dirty="0" smtClean="0"/>
              <a:t>Which takes me to my final section</a:t>
            </a:r>
          </a:p>
          <a:p>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don’t know which one of these guys is me or Bill but anyway I’d like to</a:t>
            </a:r>
            <a:r>
              <a:rPr lang="en-GB" baseline="0" dirty="0" smtClean="0"/>
              <a:t> take you on a journey with me..to Monte Carlo or at least to the simulation technique </a:t>
            </a:r>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the there is a certain limited probability that the patient will not attend, then there will be a distribution of arrival times, followed by a distribution of Meeting and Greeting times, turnover times for the theatre, and a service time for the surgery itself..now the duration of surgery is not normally distributed but it is log normally distributed so I used that technique when I went to Monte Carlo..</a:t>
            </a:r>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are all in for a rocky ride over the next few years -The economy has been stolen, services</a:t>
            </a:r>
            <a:r>
              <a:rPr lang="en-GB" baseline="0" dirty="0" smtClean="0"/>
              <a:t> will need to be efficient to do the best for patients- I urge you to think clearly about scheduling</a:t>
            </a:r>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19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Its your decision</a:t>
            </a:r>
          </a:p>
          <a:p>
            <a:endParaRPr lang="en-GB" dirty="0" smtClean="0"/>
          </a:p>
          <a:p>
            <a:r>
              <a:rPr lang="en-GB" dirty="0" smtClean="0"/>
              <a:t>Thank you.  </a:t>
            </a:r>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would like to thank the organisers for inviting me along to speak in this debate today.</a:t>
            </a:r>
            <a:r>
              <a:rPr lang="en-GB" baseline="0" dirty="0" smtClean="0"/>
              <a:t> Before we get started I think it wise that I indicate that the views I express are not those of these organisations I am associated with, nor BADS for that matter.</a:t>
            </a:r>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think when considering these issues its important to see things clearly because things are not what they seem..</a:t>
            </a:r>
          </a:p>
          <a:p>
            <a:endParaRPr lang="en-GB" dirty="0" smtClean="0"/>
          </a:p>
          <a:p>
            <a:r>
              <a:rPr lang="en-GB" dirty="0" smtClean="0"/>
              <a:t>Anyway for the purposes of discussion I’m going to call the single admission system the ‘Big Bang’ and the staggered system the staggers…</a:t>
            </a:r>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Although this is billed as a debate – it is in fact a trial and you ladies and Gentlemen</a:t>
            </a:r>
            <a:r>
              <a:rPr lang="en-GB" baseline="0" dirty="0" smtClean="0"/>
              <a:t> are the jury, I hope a little more lenient than this one. I couldn’t think of a better jury because you are doing what you do every day. This is not a question of the mindless application of protocols a 10 yr old could follow- no this is about judgement- the very thing you bring to your work everyday.</a:t>
            </a:r>
          </a:p>
          <a:p>
            <a:endParaRPr lang="en-GB" baseline="0" dirty="0" smtClean="0"/>
          </a:p>
          <a:p>
            <a:r>
              <a:rPr lang="en-GB" baseline="0" dirty="0" smtClean="0"/>
              <a:t>What we are judging is as old as the hills..</a:t>
            </a:r>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You own</a:t>
            </a:r>
            <a:r>
              <a:rPr lang="en-GB" baseline="0" dirty="0" smtClean="0"/>
              <a:t> insight can tell you that this is seldom clear cut, and the answer is generally framed in terms of a rule of thumb. I am sure that Bill has or will show you cases where staggered admissions are appropriate but in general I will argue that  is not the case</a:t>
            </a:r>
          </a:p>
          <a:p>
            <a:endParaRPr lang="en-GB" baseline="0" dirty="0" smtClean="0"/>
          </a:p>
          <a:p>
            <a:r>
              <a:rPr lang="en-GB" baseline="0" dirty="0" smtClean="0"/>
              <a:t>It is a question of priorities ..</a:t>
            </a:r>
          </a:p>
          <a:p>
            <a:endParaRPr lang="en-GB" baseline="0" dirty="0" smtClean="0"/>
          </a:p>
          <a:p>
            <a:r>
              <a:rPr lang="en-GB" baseline="0" dirty="0" smtClean="0"/>
              <a:t>Why should we care after all in a perfect world  both systems would reduce the total of human misery..but of course the world isn’t perfect and that ladies and Gentlemen is where your judgement comes into play.</a:t>
            </a:r>
          </a:p>
          <a:p>
            <a:endParaRPr lang="en-GB" baseline="0" dirty="0" smtClean="0"/>
          </a:p>
          <a:p>
            <a:r>
              <a:rPr lang="en-GB" baseline="0" dirty="0" smtClean="0"/>
              <a:t> Now I am only going to talk about 3 things and I will end with taking you on a trip courtesy of Doug’s check book, so lets get started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First I would like to talk about</a:t>
            </a:r>
            <a:r>
              <a:rPr lang="en-GB" baseline="0" dirty="0" smtClean="0"/>
              <a:t> choice and waiting..</a:t>
            </a:r>
          </a:p>
          <a:p>
            <a:endParaRPr lang="en-GB" baseline="0" dirty="0" smtClean="0"/>
          </a:p>
          <a:p>
            <a:r>
              <a:rPr lang="en-GB" baseline="0" dirty="0" smtClean="0"/>
              <a:t>We are all sold the prospectus that more choice is good but sometimes its not so easy, that’s why patients ask us what is for the best- what should I do ..</a:t>
            </a:r>
          </a:p>
          <a:p>
            <a:r>
              <a:rPr lang="en-GB" baseline="0" dirty="0" smtClean="0"/>
              <a:t>Of course when we ask people what they want- they will tell us that they don’t want to wait…</a:t>
            </a:r>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yet I am sure you have all worked in casualty..often people will wait hours for treatment when they could have</a:t>
            </a:r>
            <a:r>
              <a:rPr lang="en-GB" baseline="0" dirty="0" smtClean="0"/>
              <a:t> had an individual appointment with their GP or other healthcare worker and yet folks wait because they would rather prioritise treatment today than wait for treatment tomorrow. In fact my GP friends tell me their busiest session is the drop in one were - folks come on a first come first served basis…so arguments against big bang admissions and patient choice are not as clear cut as they appear…</a:t>
            </a:r>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IN the case of scheduling its easy to claim that staggered admission times are somehow human friendly in comparison to the Victorian big bang one size fits all technique of single admission times.</a:t>
            </a:r>
          </a:p>
          <a:p>
            <a:endParaRPr lang="en-GB" baseline="0" dirty="0" smtClean="0"/>
          </a:p>
          <a:p>
            <a:r>
              <a:rPr lang="en-GB" baseline="0" dirty="0" smtClean="0"/>
              <a:t>But I  put it to you that it is exactly the opposite  staggered admission times are in fact an expression of an industrial philosophy  </a:t>
            </a:r>
            <a:r>
              <a:rPr lang="en-GB" dirty="0" smtClean="0"/>
              <a:t>used to stack</a:t>
            </a:r>
            <a:r>
              <a:rPr lang="en-GB" baseline="0" dirty="0" smtClean="0"/>
              <a:t> the supermarket shelves in one of the previous pictures..a philosophy known in the trade as Just too late..</a:t>
            </a:r>
          </a:p>
          <a:p>
            <a:endParaRPr lang="en-GB" baseline="0" dirty="0" smtClean="0"/>
          </a:p>
          <a:p>
            <a:r>
              <a:rPr lang="en-GB" baseline="0" dirty="0" smtClean="0"/>
              <a:t>In this philosophy people are like this…</a:t>
            </a:r>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People behave like good industrial robots – turning up</a:t>
            </a:r>
            <a:r>
              <a:rPr lang="en-GB" baseline="0" dirty="0" smtClean="0"/>
              <a:t> on time singly or in waves for processing….Of course we can say that this is people friendly because it minimises fasting times but that’s just confusing the issue- </a:t>
            </a:r>
            <a:endParaRPr lang="en-GB" dirty="0"/>
          </a:p>
        </p:txBody>
      </p:sp>
      <p:sp>
        <p:nvSpPr>
          <p:cNvPr id="4" name="Slide Number Placeholder 3"/>
          <p:cNvSpPr>
            <a:spLocks noGrp="1"/>
          </p:cNvSpPr>
          <p:nvPr>
            <p:ph type="sldNum" sz="quarter" idx="10"/>
          </p:nvPr>
        </p:nvSpPr>
        <p:spPr/>
        <p:txBody>
          <a:bodyPr/>
          <a:lstStyle/>
          <a:p>
            <a:fld id="{765C75D4-C8E5-4E69-AF25-5A7E0C91D680}"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7E75B55-AE0E-4080-B99C-AA773E0E9AAD}" type="datetimeFigureOut">
              <a:rPr lang="en-GB" smtClean="0"/>
              <a:pPr/>
              <a:t>17/06/2010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22582-4EE3-4732-988A-72914C35F0D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E75B55-AE0E-4080-B99C-AA773E0E9AAD}" type="datetimeFigureOut">
              <a:rPr lang="en-GB" smtClean="0"/>
              <a:pPr/>
              <a:t>17/06/2010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22582-4EE3-4732-988A-72914C35F0D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E75B55-AE0E-4080-B99C-AA773E0E9AAD}" type="datetimeFigureOut">
              <a:rPr lang="en-GB" smtClean="0"/>
              <a:pPr/>
              <a:t>17/06/2010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22582-4EE3-4732-988A-72914C35F0D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baseline="0">
                <a:solidFill>
                  <a:schemeClr val="bg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37E75B55-AE0E-4080-B99C-AA773E0E9AAD}" type="datetimeFigureOut">
              <a:rPr lang="en-GB" smtClean="0"/>
              <a:pPr/>
              <a:t>17/06/2010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22582-4EE3-4732-988A-72914C35F0D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E75B55-AE0E-4080-B99C-AA773E0E9AAD}" type="datetimeFigureOut">
              <a:rPr lang="en-GB" smtClean="0"/>
              <a:pPr/>
              <a:t>17/06/2010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22582-4EE3-4732-988A-72914C35F0D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7E75B55-AE0E-4080-B99C-AA773E0E9AAD}" type="datetimeFigureOut">
              <a:rPr lang="en-GB" smtClean="0"/>
              <a:pPr/>
              <a:t>17/06/2010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E22582-4EE3-4732-988A-72914C35F0D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7E75B55-AE0E-4080-B99C-AA773E0E9AAD}" type="datetimeFigureOut">
              <a:rPr lang="en-GB" smtClean="0"/>
              <a:pPr/>
              <a:t>17/06/2010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E22582-4EE3-4732-988A-72914C35F0D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7E75B55-AE0E-4080-B99C-AA773E0E9AAD}" type="datetimeFigureOut">
              <a:rPr lang="en-GB" smtClean="0"/>
              <a:pPr/>
              <a:t>17/06/2010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E22582-4EE3-4732-988A-72914C35F0D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75B55-AE0E-4080-B99C-AA773E0E9AAD}" type="datetimeFigureOut">
              <a:rPr lang="en-GB" smtClean="0"/>
              <a:pPr/>
              <a:t>17/06/2010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E22582-4EE3-4732-988A-72914C35F0D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75B55-AE0E-4080-B99C-AA773E0E9AAD}" type="datetimeFigureOut">
              <a:rPr lang="en-GB" smtClean="0"/>
              <a:pPr/>
              <a:t>17/06/2010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E22582-4EE3-4732-988A-72914C35F0D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75B55-AE0E-4080-B99C-AA773E0E9AAD}" type="datetimeFigureOut">
              <a:rPr lang="en-GB" smtClean="0"/>
              <a:pPr/>
              <a:t>17/06/2010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E22582-4EE3-4732-988A-72914C35F0D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75B55-AE0E-4080-B99C-AA773E0E9AAD}" type="datetimeFigureOut">
              <a:rPr lang="en-GB" smtClean="0"/>
              <a:pPr/>
              <a:t>17/06/2010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22582-4EE3-4732-988A-72914C35F0D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file:///C:\Documents%20and%20Settings\ESW%20Solutions\Desktop\CC%20B.Horton\IMGP0773.AVI"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file:///C:\Documents%20and%20Settings\ESW%20Solutions\Desktop\CC%20B.Horton\IMGP0765.AVI"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484784"/>
            <a:ext cx="7918648" cy="2592288"/>
          </a:xfrm>
        </p:spPr>
        <p:txBody>
          <a:bodyPr>
            <a:normAutofit fontScale="90000"/>
          </a:bodyPr>
          <a:lstStyle/>
          <a:p>
            <a:r>
              <a:rPr lang="en-GB" dirty="0" smtClean="0">
                <a:solidFill>
                  <a:schemeClr val="bg1"/>
                </a:solidFill>
              </a:rPr>
              <a:t>This house believes that staggered admission times should be introduced for all day surgery patients</a:t>
            </a:r>
            <a:endParaRPr lang="en-GB" dirty="0">
              <a:solidFill>
                <a:schemeClr val="bg1"/>
              </a:solidFill>
            </a:endParaRPr>
          </a:p>
        </p:txBody>
      </p:sp>
      <p:sp>
        <p:nvSpPr>
          <p:cNvPr id="3" name="Subtitle 2"/>
          <p:cNvSpPr>
            <a:spLocks noGrp="1"/>
          </p:cNvSpPr>
          <p:nvPr>
            <p:ph type="subTitle" idx="1"/>
          </p:nvPr>
        </p:nvSpPr>
        <p:spPr>
          <a:xfrm>
            <a:off x="1331640" y="4365104"/>
            <a:ext cx="6400800" cy="1752600"/>
          </a:xfrm>
        </p:spPr>
        <p:txBody>
          <a:bodyPr>
            <a:normAutofit/>
          </a:bodyPr>
          <a:lstStyle/>
          <a:p>
            <a:r>
              <a:rPr lang="en-GB" sz="1800" dirty="0" smtClean="0"/>
              <a:t>BADS June 2010 </a:t>
            </a:r>
            <a:r>
              <a:rPr lang="en-GB" sz="1800" dirty="0" err="1" smtClean="0"/>
              <a:t>G.McCarthy</a:t>
            </a:r>
            <a:endParaRPr lang="en-GB"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ton_Towers.jpg"/>
          <p:cNvPicPr>
            <a:picLocks noChangeAspect="1"/>
          </p:cNvPicPr>
          <p:nvPr/>
        </p:nvPicPr>
        <p:blipFill>
          <a:blip r:embed="rId3" cstate="print"/>
          <a:stretch>
            <a:fillRect/>
          </a:stretch>
        </p:blipFill>
        <p:spPr>
          <a:xfrm>
            <a:off x="2195736" y="1340768"/>
            <a:ext cx="4752528" cy="439248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GP0773.AVI">
            <a:hlinkClick r:id="" action="ppaction://media"/>
          </p:cNvPr>
          <p:cNvPicPr>
            <a:picLocks noRot="1" noChangeAspect="1"/>
          </p:cNvPicPr>
          <p:nvPr>
            <a:videoFile r:link="rId1"/>
          </p:nvPr>
        </p:nvPicPr>
        <p:blipFill>
          <a:blip r:embed="rId4" cstate="print"/>
          <a:stretch>
            <a:fillRect/>
          </a:stretch>
        </p:blipFill>
        <p:spPr>
          <a:xfrm>
            <a:off x="1259632" y="1143000"/>
            <a:ext cx="6912768" cy="4734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908720"/>
            <a:ext cx="1476173" cy="523220"/>
          </a:xfrm>
          <a:prstGeom prst="rect">
            <a:avLst/>
          </a:prstGeom>
          <a:noFill/>
        </p:spPr>
        <p:txBody>
          <a:bodyPr wrap="none" rtlCol="0">
            <a:spAutoFit/>
          </a:bodyPr>
          <a:lstStyle/>
          <a:p>
            <a:r>
              <a:rPr lang="en-GB" sz="2800" b="1" dirty="0" smtClean="0">
                <a:solidFill>
                  <a:schemeClr val="bg1"/>
                </a:solidFill>
              </a:rPr>
              <a:t>2. Waste</a:t>
            </a:r>
            <a:endParaRPr lang="en-GB" sz="2800" b="1" dirty="0">
              <a:solidFill>
                <a:schemeClr val="bg1"/>
              </a:solidFill>
            </a:endParaRPr>
          </a:p>
        </p:txBody>
      </p:sp>
      <p:pic>
        <p:nvPicPr>
          <p:cNvPr id="3" name="Picture 2" descr="Hospitalwaste.jpg"/>
          <p:cNvPicPr>
            <a:picLocks noChangeAspect="1"/>
          </p:cNvPicPr>
          <p:nvPr/>
        </p:nvPicPr>
        <p:blipFill>
          <a:blip r:embed="rId3" cstate="print"/>
          <a:stretch>
            <a:fillRect/>
          </a:stretch>
        </p:blipFill>
        <p:spPr>
          <a:xfrm>
            <a:off x="2555776" y="2204864"/>
            <a:ext cx="4608512" cy="345638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916832"/>
            <a:ext cx="5225405" cy="1446550"/>
          </a:xfrm>
          <a:prstGeom prst="rect">
            <a:avLst/>
          </a:prstGeom>
          <a:noFill/>
        </p:spPr>
        <p:txBody>
          <a:bodyPr wrap="square" rtlCol="0">
            <a:spAutoFit/>
          </a:bodyPr>
          <a:lstStyle/>
          <a:p>
            <a:r>
              <a:rPr lang="en-GB" sz="2800" b="1" dirty="0" smtClean="0">
                <a:solidFill>
                  <a:schemeClr val="bg1"/>
                </a:solidFill>
              </a:rPr>
              <a:t>It is 19 times more expensive to have the theatre wait</a:t>
            </a:r>
          </a:p>
          <a:p>
            <a:r>
              <a:rPr lang="en-GB" sz="2800" b="1" dirty="0" smtClean="0">
                <a:solidFill>
                  <a:schemeClr val="bg1"/>
                </a:solidFill>
              </a:rPr>
              <a:t> than to have the patient wait</a:t>
            </a:r>
            <a:r>
              <a:rPr lang="en-GB" sz="3200" dirty="0" smtClean="0">
                <a:solidFill>
                  <a:schemeClr val="bg1"/>
                </a:solidFill>
              </a:rPr>
              <a:t>.</a:t>
            </a:r>
            <a:endParaRPr lang="en-GB" sz="32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ntecarloorbustcdcovers.jpg"/>
          <p:cNvPicPr>
            <a:picLocks noChangeAspect="1"/>
          </p:cNvPicPr>
          <p:nvPr/>
        </p:nvPicPr>
        <p:blipFill>
          <a:blip r:embed="rId3" cstate="print"/>
          <a:stretch>
            <a:fillRect/>
          </a:stretch>
        </p:blipFill>
        <p:spPr>
          <a:xfrm>
            <a:off x="2339752" y="1047750"/>
            <a:ext cx="4896544" cy="5261570"/>
          </a:xfrm>
          <a:prstGeom prst="rect">
            <a:avLst/>
          </a:prstGeom>
        </p:spPr>
      </p:pic>
      <p:sp>
        <p:nvSpPr>
          <p:cNvPr id="3" name="TextBox 2"/>
          <p:cNvSpPr txBox="1"/>
          <p:nvPr/>
        </p:nvSpPr>
        <p:spPr>
          <a:xfrm>
            <a:off x="395536" y="836712"/>
            <a:ext cx="367408" cy="523220"/>
          </a:xfrm>
          <a:prstGeom prst="rect">
            <a:avLst/>
          </a:prstGeom>
          <a:noFill/>
        </p:spPr>
        <p:txBody>
          <a:bodyPr wrap="none" rtlCol="0">
            <a:spAutoFit/>
          </a:bodyPr>
          <a:lstStyle/>
          <a:p>
            <a:r>
              <a:rPr lang="en-GB" sz="2800" dirty="0" smtClean="0"/>
              <a:t>3</a:t>
            </a:r>
            <a:endParaRPr lang="en-GB"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rning-man-bell-curve-2007.jpg"/>
          <p:cNvPicPr>
            <a:picLocks noChangeAspect="1"/>
          </p:cNvPicPr>
          <p:nvPr/>
        </p:nvPicPr>
        <p:blipFill>
          <a:blip r:embed="rId3" cstate="print"/>
          <a:stretch>
            <a:fillRect/>
          </a:stretch>
        </p:blipFill>
        <p:spPr>
          <a:xfrm>
            <a:off x="649574" y="332656"/>
            <a:ext cx="7844852" cy="619268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2132856"/>
            <a:ext cx="2783583" cy="2246769"/>
          </a:xfrm>
          <a:prstGeom prst="rect">
            <a:avLst/>
          </a:prstGeom>
          <a:noFill/>
        </p:spPr>
        <p:txBody>
          <a:bodyPr wrap="none" rtlCol="0">
            <a:spAutoFit/>
          </a:bodyPr>
          <a:lstStyle/>
          <a:p>
            <a:r>
              <a:rPr lang="en-GB" sz="2800" dirty="0" err="1" smtClean="0">
                <a:solidFill>
                  <a:schemeClr val="bg1"/>
                </a:solidFill>
              </a:rPr>
              <a:t>Cystoscopy</a:t>
            </a:r>
            <a:r>
              <a:rPr lang="en-GB" sz="2800" dirty="0" smtClean="0">
                <a:solidFill>
                  <a:schemeClr val="bg1"/>
                </a:solidFill>
              </a:rPr>
              <a:t> 11.6%</a:t>
            </a:r>
          </a:p>
          <a:p>
            <a:endParaRPr lang="en-GB" sz="2800" dirty="0" smtClean="0"/>
          </a:p>
          <a:p>
            <a:r>
              <a:rPr lang="en-GB" sz="2800" dirty="0" smtClean="0">
                <a:solidFill>
                  <a:schemeClr val="bg1"/>
                </a:solidFill>
              </a:rPr>
              <a:t>Cataracts 10.9%</a:t>
            </a:r>
          </a:p>
          <a:p>
            <a:endParaRPr lang="en-GB" sz="2800" dirty="0" smtClean="0">
              <a:solidFill>
                <a:schemeClr val="bg1"/>
              </a:solidFill>
            </a:endParaRPr>
          </a:p>
          <a:p>
            <a:r>
              <a:rPr lang="en-GB" sz="2800" dirty="0" smtClean="0">
                <a:solidFill>
                  <a:schemeClr val="bg1"/>
                </a:solidFill>
              </a:rPr>
              <a:t>Skin lesion 8.3 %</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0013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979712" y="404664"/>
          <a:ext cx="4849200" cy="19123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1907704" y="2204864"/>
          <a:ext cx="4849200" cy="191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1907704" y="4293096"/>
          <a:ext cx="4850423" cy="1944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0066.jpg"/>
          <p:cNvPicPr>
            <a:picLocks noChangeAspect="1"/>
          </p:cNvPicPr>
          <p:nvPr/>
        </p:nvPicPr>
        <p:blipFill>
          <a:blip r:embed="rId3" cstate="print"/>
          <a:stretch>
            <a:fillRect/>
          </a:stretch>
        </p:blipFill>
        <p:spPr>
          <a:xfrm>
            <a:off x="1403648" y="1340768"/>
            <a:ext cx="6480720" cy="446449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483768" y="1556792"/>
            <a:ext cx="3600400" cy="3816424"/>
          </a:xfrm>
          <a:prstGeom prst="ellipse">
            <a:avLst/>
          </a:prstGeom>
          <a:solidFill>
            <a:srgbClr val="FF0000">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707904" y="2000454"/>
            <a:ext cx="1368152" cy="2554545"/>
          </a:xfrm>
          <a:prstGeom prst="rect">
            <a:avLst/>
          </a:prstGeom>
          <a:solidFill>
            <a:schemeClr val="bg1"/>
          </a:solidFill>
        </p:spPr>
        <p:txBody>
          <a:bodyPr wrap="square" rtlCol="0" anchor="ctr">
            <a:spAutoFit/>
          </a:bodyPr>
          <a:lstStyle/>
          <a:p>
            <a:r>
              <a:rPr lang="en-GB" sz="2800" b="1" dirty="0" smtClean="0"/>
              <a:t>HSSB</a:t>
            </a:r>
          </a:p>
          <a:p>
            <a:endParaRPr lang="en-GB" sz="3200" b="1" dirty="0">
              <a:solidFill>
                <a:schemeClr val="tx2">
                  <a:lumMod val="60000"/>
                  <a:lumOff val="40000"/>
                </a:schemeClr>
              </a:solidFill>
            </a:endParaRPr>
          </a:p>
          <a:p>
            <a:r>
              <a:rPr lang="en-GB" sz="3200" b="1" dirty="0" smtClean="0"/>
              <a:t>BHSCT</a:t>
            </a:r>
          </a:p>
          <a:p>
            <a:endParaRPr lang="en-GB" sz="3200" b="1" dirty="0"/>
          </a:p>
          <a:p>
            <a:r>
              <a:rPr lang="en-GB" sz="3200" b="1" dirty="0" smtClean="0"/>
              <a:t>BADS</a:t>
            </a:r>
            <a:endParaRPr lang="en-GB" sz="3200" b="1" dirty="0"/>
          </a:p>
        </p:txBody>
      </p:sp>
      <p:sp>
        <p:nvSpPr>
          <p:cNvPr id="6" name="Multiply 5"/>
          <p:cNvSpPr/>
          <p:nvPr/>
        </p:nvSpPr>
        <p:spPr>
          <a:xfrm>
            <a:off x="1691680" y="1340768"/>
            <a:ext cx="5220072" cy="4176464"/>
          </a:xfrm>
          <a:prstGeom prst="mathMultiply">
            <a:avLst/>
          </a:prstGeom>
          <a:solidFill>
            <a:schemeClr val="bg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mokey3.jpg"/>
          <p:cNvPicPr>
            <a:picLocks noChangeAspect="1"/>
          </p:cNvPicPr>
          <p:nvPr/>
        </p:nvPicPr>
        <p:blipFill>
          <a:blip r:embed="rId3" cstate="print"/>
          <a:stretch>
            <a:fillRect/>
          </a:stretch>
        </p:blipFill>
        <p:spPr>
          <a:xfrm>
            <a:off x="2915816" y="1268760"/>
            <a:ext cx="3240360" cy="410445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0044.jpg"/>
          <p:cNvPicPr>
            <a:picLocks noChangeAspect="1"/>
          </p:cNvPicPr>
          <p:nvPr/>
        </p:nvPicPr>
        <p:blipFill>
          <a:blip r:embed="rId3" cstate="print"/>
          <a:stretch>
            <a:fillRect/>
          </a:stretch>
        </p:blipFill>
        <p:spPr>
          <a:xfrm>
            <a:off x="1979712" y="980728"/>
            <a:ext cx="5472608" cy="46085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ry_of_Jury.jpg"/>
          <p:cNvPicPr>
            <a:picLocks noChangeAspect="1"/>
          </p:cNvPicPr>
          <p:nvPr/>
        </p:nvPicPr>
        <p:blipFill>
          <a:blip r:embed="rId3" cstate="print"/>
          <a:stretch>
            <a:fillRect/>
          </a:stretch>
        </p:blipFill>
        <p:spPr>
          <a:xfrm>
            <a:off x="1907704" y="1196752"/>
            <a:ext cx="5184576" cy="4608512"/>
          </a:xfrm>
          <a:prstGeom prst="rect">
            <a:avLst/>
          </a:prstGeom>
        </p:spPr>
      </p:pic>
      <p:sp>
        <p:nvSpPr>
          <p:cNvPr id="5" name="TextBox 4"/>
          <p:cNvSpPr txBox="1"/>
          <p:nvPr/>
        </p:nvSpPr>
        <p:spPr>
          <a:xfrm>
            <a:off x="1835696" y="6165304"/>
            <a:ext cx="5276253" cy="523220"/>
          </a:xfrm>
          <a:prstGeom prst="rect">
            <a:avLst/>
          </a:prstGeom>
          <a:noFill/>
        </p:spPr>
        <p:txBody>
          <a:bodyPr wrap="none" rtlCol="0">
            <a:spAutoFit/>
          </a:bodyPr>
          <a:lstStyle/>
          <a:p>
            <a:r>
              <a:rPr lang="en-GB" sz="2800" dirty="0" smtClean="0">
                <a:solidFill>
                  <a:schemeClr val="bg1"/>
                </a:solidFill>
              </a:rPr>
              <a:t>Monster! Monster! Dread our fury</a:t>
            </a:r>
            <a:r>
              <a:rPr lang="en-GB" dirty="0" smtClean="0">
                <a:solidFill>
                  <a:schemeClr val="bg1"/>
                </a:solidFill>
              </a:rPr>
              <a:t>!</a:t>
            </a:r>
            <a:endParaRPr lang="en-GB"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1844824"/>
            <a:ext cx="3816424" cy="523220"/>
          </a:xfrm>
          <a:prstGeom prst="rect">
            <a:avLst/>
          </a:prstGeom>
          <a:noFill/>
        </p:spPr>
        <p:txBody>
          <a:bodyPr wrap="square" rtlCol="0">
            <a:spAutoFit/>
          </a:bodyPr>
          <a:lstStyle/>
          <a:p>
            <a:r>
              <a:rPr lang="en-GB" sz="2800" dirty="0" smtClean="0">
                <a:solidFill>
                  <a:schemeClr val="bg1"/>
                </a:solidFill>
              </a:rPr>
              <a:t>What is for the best……</a:t>
            </a:r>
            <a:endParaRPr lang="en-GB" sz="2800" dirty="0">
              <a:solidFill>
                <a:schemeClr val="bg1"/>
              </a:solidFill>
            </a:endParaRPr>
          </a:p>
        </p:txBody>
      </p:sp>
      <p:sp>
        <p:nvSpPr>
          <p:cNvPr id="3" name="TextBox 2"/>
          <p:cNvSpPr txBox="1"/>
          <p:nvPr/>
        </p:nvSpPr>
        <p:spPr>
          <a:xfrm>
            <a:off x="1979712" y="3284984"/>
            <a:ext cx="5868081" cy="523220"/>
          </a:xfrm>
          <a:prstGeom prst="rect">
            <a:avLst/>
          </a:prstGeom>
          <a:noFill/>
        </p:spPr>
        <p:txBody>
          <a:bodyPr wrap="none" rtlCol="0">
            <a:spAutoFit/>
          </a:bodyPr>
          <a:lstStyle/>
          <a:p>
            <a:r>
              <a:rPr lang="en-GB" sz="2800" dirty="0" smtClean="0">
                <a:solidFill>
                  <a:schemeClr val="bg1"/>
                </a:solidFill>
              </a:rPr>
              <a:t>Prioritise waiting on the Day of Surgery</a:t>
            </a:r>
            <a:endParaRPr lang="en-GB" sz="2800" dirty="0">
              <a:solidFill>
                <a:schemeClr val="bg1"/>
              </a:solidFill>
            </a:endParaRPr>
          </a:p>
        </p:txBody>
      </p:sp>
      <p:sp>
        <p:nvSpPr>
          <p:cNvPr id="4" name="TextBox 3"/>
          <p:cNvSpPr txBox="1"/>
          <p:nvPr/>
        </p:nvSpPr>
        <p:spPr>
          <a:xfrm>
            <a:off x="2123728" y="5085184"/>
            <a:ext cx="5455661" cy="523220"/>
          </a:xfrm>
          <a:prstGeom prst="rect">
            <a:avLst/>
          </a:prstGeom>
          <a:noFill/>
        </p:spPr>
        <p:txBody>
          <a:bodyPr wrap="none" rtlCol="0">
            <a:spAutoFit/>
          </a:bodyPr>
          <a:lstStyle/>
          <a:p>
            <a:r>
              <a:rPr lang="en-GB" sz="2800" dirty="0" smtClean="0">
                <a:solidFill>
                  <a:schemeClr val="bg1"/>
                </a:solidFill>
              </a:rPr>
              <a:t>Prioritise waiting on the Waiting  list</a:t>
            </a:r>
            <a:endParaRPr lang="en-GB"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oice.jpg"/>
          <p:cNvPicPr>
            <a:picLocks noChangeAspect="1"/>
          </p:cNvPicPr>
          <p:nvPr/>
        </p:nvPicPr>
        <p:blipFill>
          <a:blip r:embed="rId3" cstate="print"/>
          <a:stretch>
            <a:fillRect/>
          </a:stretch>
        </p:blipFill>
        <p:spPr>
          <a:xfrm>
            <a:off x="3143250" y="1772817"/>
            <a:ext cx="3588990" cy="3672408"/>
          </a:xfrm>
          <a:prstGeom prst="rect">
            <a:avLst/>
          </a:prstGeom>
        </p:spPr>
      </p:pic>
      <p:sp>
        <p:nvSpPr>
          <p:cNvPr id="3" name="Rectangle 2"/>
          <p:cNvSpPr/>
          <p:nvPr/>
        </p:nvSpPr>
        <p:spPr>
          <a:xfrm>
            <a:off x="2195736" y="764704"/>
            <a:ext cx="4572000" cy="523220"/>
          </a:xfrm>
          <a:prstGeom prst="rect">
            <a:avLst/>
          </a:prstGeom>
        </p:spPr>
        <p:txBody>
          <a:bodyPr>
            <a:spAutoFit/>
          </a:bodyPr>
          <a:lstStyle/>
          <a:p>
            <a:r>
              <a:rPr lang="en-GB" sz="2800" b="1" dirty="0" smtClean="0">
                <a:solidFill>
                  <a:schemeClr val="bg1"/>
                </a:solidFill>
              </a:rPr>
              <a:t>1. Choice   </a:t>
            </a:r>
            <a:endParaRPr lang="en-GB" sz="28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55.jpg"/>
          <p:cNvPicPr>
            <a:picLocks noChangeAspect="1"/>
          </p:cNvPicPr>
          <p:nvPr/>
        </p:nvPicPr>
        <p:blipFill>
          <a:blip r:embed="rId3" cstate="print"/>
          <a:stretch>
            <a:fillRect/>
          </a:stretch>
        </p:blipFill>
        <p:spPr>
          <a:xfrm>
            <a:off x="1691680" y="1124744"/>
            <a:ext cx="5616624" cy="460851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1742039"/>
            <a:ext cx="1846146" cy="523220"/>
          </a:xfrm>
          <a:prstGeom prst="rect">
            <a:avLst/>
          </a:prstGeom>
          <a:noFill/>
        </p:spPr>
        <p:txBody>
          <a:bodyPr wrap="none" rtlCol="0" anchor="ctr">
            <a:spAutoFit/>
          </a:bodyPr>
          <a:lstStyle/>
          <a:p>
            <a:r>
              <a:rPr lang="en-GB" sz="2800" dirty="0" smtClean="0">
                <a:solidFill>
                  <a:schemeClr val="bg1"/>
                </a:solidFill>
              </a:rPr>
              <a:t>Just in time</a:t>
            </a:r>
            <a:endParaRPr lang="en-GB" sz="2800" dirty="0">
              <a:solidFill>
                <a:schemeClr val="bg1"/>
              </a:solidFill>
            </a:endParaRPr>
          </a:p>
        </p:txBody>
      </p:sp>
      <p:sp>
        <p:nvSpPr>
          <p:cNvPr id="3" name="TextBox 2"/>
          <p:cNvSpPr txBox="1"/>
          <p:nvPr/>
        </p:nvSpPr>
        <p:spPr>
          <a:xfrm>
            <a:off x="2483768" y="2966175"/>
            <a:ext cx="2252733" cy="584775"/>
          </a:xfrm>
          <a:prstGeom prst="rect">
            <a:avLst/>
          </a:prstGeom>
          <a:noFill/>
        </p:spPr>
        <p:txBody>
          <a:bodyPr wrap="none" rtlCol="0" anchor="ctr">
            <a:spAutoFit/>
          </a:bodyPr>
          <a:lstStyle/>
          <a:p>
            <a:r>
              <a:rPr lang="en-GB" sz="3200" b="1" dirty="0" smtClean="0">
                <a:solidFill>
                  <a:schemeClr val="bg1"/>
                </a:solidFill>
              </a:rPr>
              <a:t>Just too late</a:t>
            </a:r>
            <a:endParaRPr lang="en-GB"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GP0765.AVI">
            <a:hlinkClick r:id="" action="ppaction://media"/>
          </p:cNvPr>
          <p:cNvPicPr>
            <a:picLocks noRot="1" noChangeAspect="1"/>
          </p:cNvPicPr>
          <p:nvPr>
            <a:videoFile r:link="rId1"/>
          </p:nvPr>
        </p:nvPicPr>
        <p:blipFill>
          <a:blip r:embed="rId4" cstate="print"/>
          <a:stretch>
            <a:fillRect/>
          </a:stretch>
        </p:blipFill>
        <p:spPr>
          <a:xfrm>
            <a:off x="1115616" y="980728"/>
            <a:ext cx="6912000" cy="518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1035</Words>
  <Application>Microsoft Office PowerPoint</Application>
  <PresentationFormat>On-screen Show (4:3)</PresentationFormat>
  <Paragraphs>85</Paragraphs>
  <Slides>20</Slides>
  <Notes>17</Notes>
  <HiddenSlides>0</HiddenSlides>
  <MMClips>2</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This house believes that staggered admission times should be introduced for all day surgery patients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house believes that staggered admission times should be introduced for all day surgery patients</dc:title>
  <dc:creator>Gerry McCarthy</dc:creator>
  <cp:lastModifiedBy>Valued Acer Customer</cp:lastModifiedBy>
  <cp:revision>13</cp:revision>
  <dcterms:created xsi:type="dcterms:W3CDTF">2010-06-12T18:11:27Z</dcterms:created>
  <dcterms:modified xsi:type="dcterms:W3CDTF">2010-06-17T07:56:58Z</dcterms:modified>
</cp:coreProperties>
</file>